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4"/>
  </p:notesMasterIdLst>
  <p:sldIdLst>
    <p:sldId id="256" r:id="rId2"/>
    <p:sldId id="296" r:id="rId3"/>
    <p:sldId id="297" r:id="rId4"/>
    <p:sldId id="316" r:id="rId5"/>
    <p:sldId id="298" r:id="rId6"/>
    <p:sldId id="299" r:id="rId7"/>
    <p:sldId id="300" r:id="rId8"/>
    <p:sldId id="301" r:id="rId9"/>
    <p:sldId id="315" r:id="rId10"/>
    <p:sldId id="307" r:id="rId11"/>
    <p:sldId id="302" r:id="rId12"/>
    <p:sldId id="304" r:id="rId13"/>
    <p:sldId id="305" r:id="rId14"/>
    <p:sldId id="306" r:id="rId15"/>
    <p:sldId id="308" r:id="rId16"/>
    <p:sldId id="310" r:id="rId17"/>
    <p:sldId id="303" r:id="rId18"/>
    <p:sldId id="312" r:id="rId19"/>
    <p:sldId id="311" r:id="rId20"/>
    <p:sldId id="313" r:id="rId21"/>
    <p:sldId id="314" r:id="rId22"/>
    <p:sldId id="317" r:id="rId2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Fira Sans Extra Condensed Medium" panose="020B0603050000020004" pitchFamily="34" charset="0"/>
      <p:regular r:id="rId29"/>
      <p:bold r:id="rId30"/>
      <p:italic r:id="rId31"/>
      <p:boldItalic r:id="rId32"/>
    </p:embeddedFont>
    <p:embeddedFont>
      <p:font typeface="Roboto" panose="02000000000000000000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58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332321-4F08-CE40-9170-59123CDE1C21}" v="1" dt="2023-12-10T06:43:37.12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94651"/>
  </p:normalViewPr>
  <p:slideViewPr>
    <p:cSldViewPr snapToGrid="0">
      <p:cViewPr varScale="1">
        <p:scale>
          <a:sx n="153" d="100"/>
          <a:sy n="153" d="100"/>
        </p:scale>
        <p:origin x="5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732D31-2EE3-42EB-A080-E204B552A8C3}" type="doc">
      <dgm:prSet loTypeId="urn:microsoft.com/office/officeart/2005/8/layout/funnel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2438A25-FFAB-4756-A611-EB77493B43F1}">
      <dgm:prSet phldrT="[Text]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US"/>
            <a:t>Potential Schools</a:t>
          </a:r>
        </a:p>
      </dgm:t>
    </dgm:pt>
    <dgm:pt modelId="{2A66A599-EFC0-4E73-96AC-379949D59631}" type="parTrans" cxnId="{87D42BDD-69CF-46BB-9D35-A263958C4703}">
      <dgm:prSet/>
      <dgm:spPr/>
      <dgm:t>
        <a:bodyPr/>
        <a:lstStyle/>
        <a:p>
          <a:endParaRPr lang="en-US"/>
        </a:p>
      </dgm:t>
    </dgm:pt>
    <dgm:pt modelId="{1A0B779F-7987-415B-A7D8-4BC745E2E027}" type="sibTrans" cxnId="{87D42BDD-69CF-46BB-9D35-A263958C4703}">
      <dgm:prSet/>
      <dgm:spPr/>
      <dgm:t>
        <a:bodyPr/>
        <a:lstStyle/>
        <a:p>
          <a:endParaRPr lang="en-US"/>
        </a:p>
      </dgm:t>
    </dgm:pt>
    <dgm:pt modelId="{43433F9C-0B5A-47F0-9966-2FECA5C06112}">
      <dgm:prSet phldrT="[Text]"/>
      <dgm:spPr/>
      <dgm:t>
        <a:bodyPr/>
        <a:lstStyle/>
        <a:p>
          <a:r>
            <a:rPr lang="en-US"/>
            <a:t>Bus Stops</a:t>
          </a:r>
        </a:p>
      </dgm:t>
    </dgm:pt>
    <dgm:pt modelId="{92C49247-51DE-420B-B083-531943F6FF31}" type="parTrans" cxnId="{92E516BB-3D0A-45E7-940A-C9A80E71ACEB}">
      <dgm:prSet/>
      <dgm:spPr/>
      <dgm:t>
        <a:bodyPr/>
        <a:lstStyle/>
        <a:p>
          <a:endParaRPr lang="en-US"/>
        </a:p>
      </dgm:t>
    </dgm:pt>
    <dgm:pt modelId="{2C4BC70A-2B6D-4068-B47A-42DD0B260286}" type="sibTrans" cxnId="{92E516BB-3D0A-45E7-940A-C9A80E71ACEB}">
      <dgm:prSet/>
      <dgm:spPr/>
      <dgm:t>
        <a:bodyPr/>
        <a:lstStyle/>
        <a:p>
          <a:endParaRPr lang="en-US"/>
        </a:p>
      </dgm:t>
    </dgm:pt>
    <dgm:pt modelId="{EA4DCF61-2808-42E7-9F53-AEBFD975EF28}">
      <dgm:prSet phldrT="[Text]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r>
            <a:rPr lang="en-US"/>
            <a:t>Competitor Schools</a:t>
          </a:r>
        </a:p>
      </dgm:t>
    </dgm:pt>
    <dgm:pt modelId="{F0E43A33-6B65-4642-AE08-14C8FBD56A9B}" type="parTrans" cxnId="{94671101-70A1-435D-A8DF-AB4FEEAA25B4}">
      <dgm:prSet/>
      <dgm:spPr/>
      <dgm:t>
        <a:bodyPr/>
        <a:lstStyle/>
        <a:p>
          <a:endParaRPr lang="en-US"/>
        </a:p>
      </dgm:t>
    </dgm:pt>
    <dgm:pt modelId="{634C21B1-2D93-4784-8BE8-02B6AF510706}" type="sibTrans" cxnId="{94671101-70A1-435D-A8DF-AB4FEEAA25B4}">
      <dgm:prSet/>
      <dgm:spPr/>
      <dgm:t>
        <a:bodyPr/>
        <a:lstStyle/>
        <a:p>
          <a:endParaRPr lang="en-US"/>
        </a:p>
      </dgm:t>
    </dgm:pt>
    <dgm:pt modelId="{5C47CA91-ED3F-4459-9951-7D9F4E17B3E5}">
      <dgm:prSet phldrT="[Text]"/>
      <dgm:spPr/>
      <dgm:t>
        <a:bodyPr/>
        <a:lstStyle/>
        <a:p>
          <a:endParaRPr lang="en-US"/>
        </a:p>
      </dgm:t>
    </dgm:pt>
    <dgm:pt modelId="{5FB25FCC-206A-493E-A73C-732084DAF925}" type="parTrans" cxnId="{BFF8FED7-94DD-4597-AE0E-A88E2CE11BFE}">
      <dgm:prSet/>
      <dgm:spPr/>
      <dgm:t>
        <a:bodyPr/>
        <a:lstStyle/>
        <a:p>
          <a:endParaRPr lang="en-US"/>
        </a:p>
      </dgm:t>
    </dgm:pt>
    <dgm:pt modelId="{4CE790EC-18C6-43B2-B599-9944E07F4245}" type="sibTrans" cxnId="{BFF8FED7-94DD-4597-AE0E-A88E2CE11BFE}">
      <dgm:prSet/>
      <dgm:spPr/>
      <dgm:t>
        <a:bodyPr/>
        <a:lstStyle/>
        <a:p>
          <a:endParaRPr lang="en-US"/>
        </a:p>
      </dgm:t>
    </dgm:pt>
    <dgm:pt modelId="{D4188659-EB38-4864-B9DF-4EA8CD235BC8}">
      <dgm:prSet phldrT="[Text]"/>
      <dgm:spPr/>
      <dgm:t>
        <a:bodyPr/>
        <a:lstStyle/>
        <a:p>
          <a:endParaRPr lang="en-US"/>
        </a:p>
      </dgm:t>
    </dgm:pt>
    <dgm:pt modelId="{D4240651-3836-46AD-A62A-18201A562792}" type="parTrans" cxnId="{484199AD-6DDA-443B-A70F-2766B154FA90}">
      <dgm:prSet/>
      <dgm:spPr/>
      <dgm:t>
        <a:bodyPr/>
        <a:lstStyle/>
        <a:p>
          <a:endParaRPr lang="en-US"/>
        </a:p>
      </dgm:t>
    </dgm:pt>
    <dgm:pt modelId="{EAAA5C14-D5E5-49A1-875E-2E4B04BE992C}" type="sibTrans" cxnId="{484199AD-6DDA-443B-A70F-2766B154FA90}">
      <dgm:prSet/>
      <dgm:spPr/>
      <dgm:t>
        <a:bodyPr/>
        <a:lstStyle/>
        <a:p>
          <a:endParaRPr lang="en-US"/>
        </a:p>
      </dgm:t>
    </dgm:pt>
    <dgm:pt modelId="{F157EDC6-1FB4-4402-B9F1-D953E5C900CE}" type="pres">
      <dgm:prSet presAssocID="{1B732D31-2EE3-42EB-A080-E204B552A8C3}" presName="Name0" presStyleCnt="0">
        <dgm:presLayoutVars>
          <dgm:chMax val="4"/>
          <dgm:resizeHandles val="exact"/>
        </dgm:presLayoutVars>
      </dgm:prSet>
      <dgm:spPr/>
    </dgm:pt>
    <dgm:pt modelId="{7636548F-D9C7-42F0-92D9-F4DE20FCA79F}" type="pres">
      <dgm:prSet presAssocID="{1B732D31-2EE3-42EB-A080-E204B552A8C3}" presName="ellipse" presStyleLbl="trBgShp" presStyleIdx="0" presStyleCnt="1"/>
      <dgm:spPr/>
    </dgm:pt>
    <dgm:pt modelId="{FF7B9B19-F164-4675-A128-94018ABD6B21}" type="pres">
      <dgm:prSet presAssocID="{1B732D31-2EE3-42EB-A080-E204B552A8C3}" presName="arrow1" presStyleLbl="fgShp" presStyleIdx="0" presStyleCnt="1"/>
      <dgm:spPr/>
    </dgm:pt>
    <dgm:pt modelId="{758D8AF4-8F2C-4B20-AC3F-3AA23055F583}" type="pres">
      <dgm:prSet presAssocID="{1B732D31-2EE3-42EB-A080-E204B552A8C3}" presName="rectangle" presStyleLbl="revTx" presStyleIdx="0" presStyleCnt="1">
        <dgm:presLayoutVars>
          <dgm:bulletEnabled val="1"/>
        </dgm:presLayoutVars>
      </dgm:prSet>
      <dgm:spPr/>
    </dgm:pt>
    <dgm:pt modelId="{1A139522-B6E7-4D2A-8EEC-F42BC6025644}" type="pres">
      <dgm:prSet presAssocID="{43433F9C-0B5A-47F0-9966-2FECA5C06112}" presName="item1" presStyleLbl="node1" presStyleIdx="0" presStyleCnt="3">
        <dgm:presLayoutVars>
          <dgm:bulletEnabled val="1"/>
        </dgm:presLayoutVars>
      </dgm:prSet>
      <dgm:spPr/>
    </dgm:pt>
    <dgm:pt modelId="{6653CD31-1894-455F-8CC7-D78347D7A0B2}" type="pres">
      <dgm:prSet presAssocID="{EA4DCF61-2808-42E7-9F53-AEBFD975EF28}" presName="item2" presStyleLbl="node1" presStyleIdx="1" presStyleCnt="3">
        <dgm:presLayoutVars>
          <dgm:bulletEnabled val="1"/>
        </dgm:presLayoutVars>
      </dgm:prSet>
      <dgm:spPr/>
    </dgm:pt>
    <dgm:pt modelId="{2E4D0BC6-E85D-491C-B2C7-B72DA89A16CC}" type="pres">
      <dgm:prSet presAssocID="{D4188659-EB38-4864-B9DF-4EA8CD235BC8}" presName="item3" presStyleLbl="node1" presStyleIdx="2" presStyleCnt="3">
        <dgm:presLayoutVars>
          <dgm:bulletEnabled val="1"/>
        </dgm:presLayoutVars>
      </dgm:prSet>
      <dgm:spPr/>
    </dgm:pt>
    <dgm:pt modelId="{21819DD9-AE92-4CAA-89A3-8D45DD10417C}" type="pres">
      <dgm:prSet presAssocID="{1B732D31-2EE3-42EB-A080-E204B552A8C3}" presName="funnel" presStyleLbl="trAlignAcc1" presStyleIdx="0" presStyleCnt="1"/>
      <dgm:spPr/>
    </dgm:pt>
  </dgm:ptLst>
  <dgm:cxnLst>
    <dgm:cxn modelId="{94671101-70A1-435D-A8DF-AB4FEEAA25B4}" srcId="{1B732D31-2EE3-42EB-A080-E204B552A8C3}" destId="{EA4DCF61-2808-42E7-9F53-AEBFD975EF28}" srcOrd="2" destOrd="0" parTransId="{F0E43A33-6B65-4642-AE08-14C8FBD56A9B}" sibTransId="{634C21B1-2D93-4784-8BE8-02B6AF510706}"/>
    <dgm:cxn modelId="{3795986D-4784-49DF-A1CF-FF0CA3FED4D4}" type="presOf" srcId="{82438A25-FFAB-4756-A611-EB77493B43F1}" destId="{2E4D0BC6-E85D-491C-B2C7-B72DA89A16CC}" srcOrd="0" destOrd="0" presId="urn:microsoft.com/office/officeart/2005/8/layout/funnel1"/>
    <dgm:cxn modelId="{693ECF93-1E5A-438C-A9B4-3C0B0F8D2670}" type="presOf" srcId="{43433F9C-0B5A-47F0-9966-2FECA5C06112}" destId="{6653CD31-1894-455F-8CC7-D78347D7A0B2}" srcOrd="0" destOrd="0" presId="urn:microsoft.com/office/officeart/2005/8/layout/funnel1"/>
    <dgm:cxn modelId="{DF4999AC-5517-4DF8-8A28-AE1D1C308252}" type="presOf" srcId="{1B732D31-2EE3-42EB-A080-E204B552A8C3}" destId="{F157EDC6-1FB4-4402-B9F1-D953E5C900CE}" srcOrd="0" destOrd="0" presId="urn:microsoft.com/office/officeart/2005/8/layout/funnel1"/>
    <dgm:cxn modelId="{484199AD-6DDA-443B-A70F-2766B154FA90}" srcId="{1B732D31-2EE3-42EB-A080-E204B552A8C3}" destId="{D4188659-EB38-4864-B9DF-4EA8CD235BC8}" srcOrd="3" destOrd="0" parTransId="{D4240651-3836-46AD-A62A-18201A562792}" sibTransId="{EAAA5C14-D5E5-49A1-875E-2E4B04BE992C}"/>
    <dgm:cxn modelId="{8EE0EDB1-8975-4691-84BA-EE6C5C06D191}" type="presOf" srcId="{D4188659-EB38-4864-B9DF-4EA8CD235BC8}" destId="{758D8AF4-8F2C-4B20-AC3F-3AA23055F583}" srcOrd="0" destOrd="0" presId="urn:microsoft.com/office/officeart/2005/8/layout/funnel1"/>
    <dgm:cxn modelId="{92E516BB-3D0A-45E7-940A-C9A80E71ACEB}" srcId="{1B732D31-2EE3-42EB-A080-E204B552A8C3}" destId="{43433F9C-0B5A-47F0-9966-2FECA5C06112}" srcOrd="1" destOrd="0" parTransId="{92C49247-51DE-420B-B083-531943F6FF31}" sibTransId="{2C4BC70A-2B6D-4068-B47A-42DD0B260286}"/>
    <dgm:cxn modelId="{BFF8FED7-94DD-4597-AE0E-A88E2CE11BFE}" srcId="{1B732D31-2EE3-42EB-A080-E204B552A8C3}" destId="{5C47CA91-ED3F-4459-9951-7D9F4E17B3E5}" srcOrd="4" destOrd="0" parTransId="{5FB25FCC-206A-493E-A73C-732084DAF925}" sibTransId="{4CE790EC-18C6-43B2-B599-9944E07F4245}"/>
    <dgm:cxn modelId="{87D42BDD-69CF-46BB-9D35-A263958C4703}" srcId="{1B732D31-2EE3-42EB-A080-E204B552A8C3}" destId="{82438A25-FFAB-4756-A611-EB77493B43F1}" srcOrd="0" destOrd="0" parTransId="{2A66A599-EFC0-4E73-96AC-379949D59631}" sibTransId="{1A0B779F-7987-415B-A7D8-4BC745E2E027}"/>
    <dgm:cxn modelId="{28EA79FE-64C5-48C5-ADE2-36828EBA832A}" type="presOf" srcId="{EA4DCF61-2808-42E7-9F53-AEBFD975EF28}" destId="{1A139522-B6E7-4D2A-8EEC-F42BC6025644}" srcOrd="0" destOrd="0" presId="urn:microsoft.com/office/officeart/2005/8/layout/funnel1"/>
    <dgm:cxn modelId="{B0E167C6-DD1C-4C06-9AA6-B7C53A9E1765}" type="presParOf" srcId="{F157EDC6-1FB4-4402-B9F1-D953E5C900CE}" destId="{7636548F-D9C7-42F0-92D9-F4DE20FCA79F}" srcOrd="0" destOrd="0" presId="urn:microsoft.com/office/officeart/2005/8/layout/funnel1"/>
    <dgm:cxn modelId="{A2905FDD-467E-4AF1-A432-250932065B05}" type="presParOf" srcId="{F157EDC6-1FB4-4402-B9F1-D953E5C900CE}" destId="{FF7B9B19-F164-4675-A128-94018ABD6B21}" srcOrd="1" destOrd="0" presId="urn:microsoft.com/office/officeart/2005/8/layout/funnel1"/>
    <dgm:cxn modelId="{3BF9A2E0-42F2-4954-8CA4-FC17A6D3A9CD}" type="presParOf" srcId="{F157EDC6-1FB4-4402-B9F1-D953E5C900CE}" destId="{758D8AF4-8F2C-4B20-AC3F-3AA23055F583}" srcOrd="2" destOrd="0" presId="urn:microsoft.com/office/officeart/2005/8/layout/funnel1"/>
    <dgm:cxn modelId="{138958D4-E092-49E9-9B99-02BF68F4045D}" type="presParOf" srcId="{F157EDC6-1FB4-4402-B9F1-D953E5C900CE}" destId="{1A139522-B6E7-4D2A-8EEC-F42BC6025644}" srcOrd="3" destOrd="0" presId="urn:microsoft.com/office/officeart/2005/8/layout/funnel1"/>
    <dgm:cxn modelId="{3BF94E7D-131F-4DE8-BE44-FA4ABF209522}" type="presParOf" srcId="{F157EDC6-1FB4-4402-B9F1-D953E5C900CE}" destId="{6653CD31-1894-455F-8CC7-D78347D7A0B2}" srcOrd="4" destOrd="0" presId="urn:microsoft.com/office/officeart/2005/8/layout/funnel1"/>
    <dgm:cxn modelId="{254516C4-5877-4023-B5A4-851D0CEA4F7F}" type="presParOf" srcId="{F157EDC6-1FB4-4402-B9F1-D953E5C900CE}" destId="{2E4D0BC6-E85D-491C-B2C7-B72DA89A16CC}" srcOrd="5" destOrd="0" presId="urn:microsoft.com/office/officeart/2005/8/layout/funnel1"/>
    <dgm:cxn modelId="{D71E02E3-FAAC-4F00-9491-F95B605D2AB4}" type="presParOf" srcId="{F157EDC6-1FB4-4402-B9F1-D953E5C900CE}" destId="{21819DD9-AE92-4CAA-89A3-8D45DD10417C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36548F-D9C7-42F0-92D9-F4DE20FCA79F}">
      <dsp:nvSpPr>
        <dsp:cNvPr id="0" name=""/>
        <dsp:cNvSpPr/>
      </dsp:nvSpPr>
      <dsp:spPr>
        <a:xfrm>
          <a:off x="1032913" y="130413"/>
          <a:ext cx="2588201" cy="898848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7B9B19-F164-4675-A128-94018ABD6B21}">
      <dsp:nvSpPr>
        <dsp:cNvPr id="0" name=""/>
        <dsp:cNvSpPr/>
      </dsp:nvSpPr>
      <dsp:spPr>
        <a:xfrm>
          <a:off x="2080232" y="2331388"/>
          <a:ext cx="501589" cy="321017"/>
        </a:xfrm>
        <a:prstGeom prst="down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8D8AF4-8F2C-4B20-AC3F-3AA23055F583}">
      <dsp:nvSpPr>
        <dsp:cNvPr id="0" name=""/>
        <dsp:cNvSpPr/>
      </dsp:nvSpPr>
      <dsp:spPr>
        <a:xfrm>
          <a:off x="1127212" y="2588201"/>
          <a:ext cx="2407629" cy="6019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100" kern="1200"/>
        </a:p>
      </dsp:txBody>
      <dsp:txXfrm>
        <a:off x="1127212" y="2588201"/>
        <a:ext cx="2407629" cy="601907"/>
      </dsp:txXfrm>
    </dsp:sp>
    <dsp:sp modelId="{1A139522-B6E7-4D2A-8EEC-F42BC6025644}">
      <dsp:nvSpPr>
        <dsp:cNvPr id="0" name=""/>
        <dsp:cNvSpPr/>
      </dsp:nvSpPr>
      <dsp:spPr>
        <a:xfrm>
          <a:off x="1973895" y="1098681"/>
          <a:ext cx="902861" cy="902861"/>
        </a:xfrm>
        <a:prstGeom prst="ellipse">
          <a:avLst/>
        </a:prstGeom>
        <a:solidFill>
          <a:schemeClr val="accent5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/>
            <a:t>Competitor Schools</a:t>
          </a:r>
        </a:p>
      </dsp:txBody>
      <dsp:txXfrm>
        <a:off x="2106116" y="1230902"/>
        <a:ext cx="638419" cy="638419"/>
      </dsp:txXfrm>
    </dsp:sp>
    <dsp:sp modelId="{6653CD31-1894-455F-8CC7-D78347D7A0B2}">
      <dsp:nvSpPr>
        <dsp:cNvPr id="0" name=""/>
        <dsp:cNvSpPr/>
      </dsp:nvSpPr>
      <dsp:spPr>
        <a:xfrm>
          <a:off x="1327847" y="421335"/>
          <a:ext cx="902861" cy="90286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/>
            <a:t>Bus Stops</a:t>
          </a:r>
        </a:p>
      </dsp:txBody>
      <dsp:txXfrm>
        <a:off x="1460068" y="553556"/>
        <a:ext cx="638419" cy="638419"/>
      </dsp:txXfrm>
    </dsp:sp>
    <dsp:sp modelId="{2E4D0BC6-E85D-491C-B2C7-B72DA89A16CC}">
      <dsp:nvSpPr>
        <dsp:cNvPr id="0" name=""/>
        <dsp:cNvSpPr/>
      </dsp:nvSpPr>
      <dsp:spPr>
        <a:xfrm>
          <a:off x="2250772" y="203043"/>
          <a:ext cx="902861" cy="902861"/>
        </a:xfrm>
        <a:prstGeom prst="ellipse">
          <a:avLst/>
        </a:prstGeom>
        <a:solidFill>
          <a:schemeClr val="accent5">
            <a:lumMod val="60000"/>
            <a:lumOff val="4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/>
            <a:t>Potential Schools</a:t>
          </a:r>
        </a:p>
      </dsp:txBody>
      <dsp:txXfrm>
        <a:off x="2382993" y="335264"/>
        <a:ext cx="638419" cy="638419"/>
      </dsp:txXfrm>
    </dsp:sp>
    <dsp:sp modelId="{21819DD9-AE92-4CAA-89A3-8D45DD10417C}">
      <dsp:nvSpPr>
        <dsp:cNvPr id="0" name=""/>
        <dsp:cNvSpPr/>
      </dsp:nvSpPr>
      <dsp:spPr>
        <a:xfrm>
          <a:off x="926576" y="20063"/>
          <a:ext cx="2808901" cy="2247121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aa3fb9f80e_0_38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aa3fb9f80e_0_38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6909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93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367900" y="1336025"/>
            <a:ext cx="4373100" cy="22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900" y="3400075"/>
            <a:ext cx="3905400" cy="4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4825" y="476175"/>
            <a:ext cx="8134500" cy="2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2"/>
          <p:cNvSpPr/>
          <p:nvPr/>
        </p:nvSpPr>
        <p:spPr>
          <a:xfrm>
            <a:off x="4358451" y="1055940"/>
            <a:ext cx="4598" cy="4470"/>
          </a:xfrm>
          <a:custGeom>
            <a:avLst/>
            <a:gdLst/>
            <a:ahLst/>
            <a:cxnLst/>
            <a:rect l="l" t="t" r="r" b="b"/>
            <a:pathLst>
              <a:path w="36" h="35" extrusionOk="0">
                <a:moveTo>
                  <a:pt x="1" y="0"/>
                </a:moveTo>
                <a:lnTo>
                  <a:pt x="27" y="34"/>
                </a:lnTo>
                <a:lnTo>
                  <a:pt x="35" y="34"/>
                </a:lnTo>
                <a:lnTo>
                  <a:pt x="1" y="0"/>
                </a:lnTo>
                <a:close/>
              </a:path>
            </a:pathLst>
          </a:custGeom>
          <a:solidFill>
            <a:srgbClr val="D31F1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32"/>
          <p:cNvSpPr txBox="1">
            <a:spLocks noGrp="1"/>
          </p:cNvSpPr>
          <p:nvPr>
            <p:ph type="ctrTitle"/>
          </p:nvPr>
        </p:nvSpPr>
        <p:spPr>
          <a:xfrm>
            <a:off x="705970" y="640566"/>
            <a:ext cx="4056808" cy="336680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4000" b="1" dirty="0">
                <a:latin typeface="Calibri" panose="020F0502020204030204" pitchFamily="34" charset="0"/>
                <a:cs typeface="Calibri" panose="020F0502020204030204" pitchFamily="34" charset="0"/>
              </a:rPr>
              <a:t>Spatial Analysis for Establishing a Vocational School for PWDs </a:t>
            </a:r>
            <a:br>
              <a:rPr lang="en" sz="4000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" sz="4000" b="1" dirty="0">
                <a:latin typeface="Calibri" panose="020F0502020204030204" pitchFamily="34" charset="0"/>
                <a:cs typeface="Calibri" panose="020F0502020204030204" pitchFamily="34" charset="0"/>
              </a:rPr>
              <a:t>in Vietnam</a:t>
            </a:r>
            <a:endParaRPr lang="en-US" sz="4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0" name="Google Shape;110;p32"/>
          <p:cNvSpPr/>
          <p:nvPr/>
        </p:nvSpPr>
        <p:spPr>
          <a:xfrm>
            <a:off x="5076825" y="-181725"/>
            <a:ext cx="3609966" cy="7161756"/>
          </a:xfrm>
          <a:custGeom>
            <a:avLst/>
            <a:gdLst/>
            <a:ahLst/>
            <a:cxnLst/>
            <a:rect l="l" t="t" r="r" b="b"/>
            <a:pathLst>
              <a:path w="29661" h="58844" extrusionOk="0">
                <a:moveTo>
                  <a:pt x="12210" y="0"/>
                </a:moveTo>
                <a:cubicBezTo>
                  <a:pt x="12169" y="0"/>
                  <a:pt x="12128" y="16"/>
                  <a:pt x="12089" y="58"/>
                </a:cubicBezTo>
                <a:cubicBezTo>
                  <a:pt x="11985" y="170"/>
                  <a:pt x="12105" y="330"/>
                  <a:pt x="11993" y="418"/>
                </a:cubicBezTo>
                <a:cubicBezTo>
                  <a:pt x="11895" y="497"/>
                  <a:pt x="11693" y="500"/>
                  <a:pt x="11506" y="500"/>
                </a:cubicBezTo>
                <a:cubicBezTo>
                  <a:pt x="11490" y="500"/>
                  <a:pt x="11474" y="500"/>
                  <a:pt x="11459" y="500"/>
                </a:cubicBezTo>
                <a:cubicBezTo>
                  <a:pt x="11359" y="500"/>
                  <a:pt x="11267" y="501"/>
                  <a:pt x="11200" y="514"/>
                </a:cubicBezTo>
                <a:cubicBezTo>
                  <a:pt x="10888" y="587"/>
                  <a:pt x="10800" y="683"/>
                  <a:pt x="10599" y="907"/>
                </a:cubicBezTo>
                <a:cubicBezTo>
                  <a:pt x="10487" y="1035"/>
                  <a:pt x="10367" y="1067"/>
                  <a:pt x="10295" y="1227"/>
                </a:cubicBezTo>
                <a:cubicBezTo>
                  <a:pt x="10231" y="1356"/>
                  <a:pt x="10247" y="1532"/>
                  <a:pt x="10175" y="1644"/>
                </a:cubicBezTo>
                <a:cubicBezTo>
                  <a:pt x="10111" y="1748"/>
                  <a:pt x="9950" y="1860"/>
                  <a:pt x="9878" y="1948"/>
                </a:cubicBezTo>
                <a:cubicBezTo>
                  <a:pt x="9790" y="2069"/>
                  <a:pt x="9734" y="2133"/>
                  <a:pt x="9566" y="2149"/>
                </a:cubicBezTo>
                <a:cubicBezTo>
                  <a:pt x="9558" y="2150"/>
                  <a:pt x="9549" y="2150"/>
                  <a:pt x="9540" y="2150"/>
                </a:cubicBezTo>
                <a:cubicBezTo>
                  <a:pt x="9446" y="2150"/>
                  <a:pt x="9318" y="2093"/>
                  <a:pt x="9210" y="2093"/>
                </a:cubicBezTo>
                <a:cubicBezTo>
                  <a:pt x="9180" y="2093"/>
                  <a:pt x="9151" y="2097"/>
                  <a:pt x="9125" y="2109"/>
                </a:cubicBezTo>
                <a:cubicBezTo>
                  <a:pt x="9013" y="2173"/>
                  <a:pt x="9013" y="2389"/>
                  <a:pt x="8925" y="2485"/>
                </a:cubicBezTo>
                <a:cubicBezTo>
                  <a:pt x="8777" y="2662"/>
                  <a:pt x="8617" y="2693"/>
                  <a:pt x="8440" y="2693"/>
                </a:cubicBezTo>
                <a:cubicBezTo>
                  <a:pt x="8341" y="2693"/>
                  <a:pt x="8238" y="2684"/>
                  <a:pt x="8127" y="2684"/>
                </a:cubicBezTo>
                <a:cubicBezTo>
                  <a:pt x="8102" y="2684"/>
                  <a:pt x="8077" y="2684"/>
                  <a:pt x="8052" y="2685"/>
                </a:cubicBezTo>
                <a:cubicBezTo>
                  <a:pt x="7971" y="2471"/>
                  <a:pt x="8138" y="2122"/>
                  <a:pt x="7893" y="2122"/>
                </a:cubicBezTo>
                <a:cubicBezTo>
                  <a:pt x="7846" y="2122"/>
                  <a:pt x="7783" y="2135"/>
                  <a:pt x="7699" y="2165"/>
                </a:cubicBezTo>
                <a:cubicBezTo>
                  <a:pt x="7395" y="2277"/>
                  <a:pt x="7243" y="2685"/>
                  <a:pt x="7058" y="2926"/>
                </a:cubicBezTo>
                <a:cubicBezTo>
                  <a:pt x="6986" y="3014"/>
                  <a:pt x="6826" y="3278"/>
                  <a:pt x="6714" y="3294"/>
                </a:cubicBezTo>
                <a:cubicBezTo>
                  <a:pt x="6701" y="3296"/>
                  <a:pt x="6688" y="3297"/>
                  <a:pt x="6677" y="3297"/>
                </a:cubicBezTo>
                <a:cubicBezTo>
                  <a:pt x="6502" y="3297"/>
                  <a:pt x="6534" y="3079"/>
                  <a:pt x="6473" y="2966"/>
                </a:cubicBezTo>
                <a:cubicBezTo>
                  <a:pt x="6329" y="2685"/>
                  <a:pt x="6049" y="2437"/>
                  <a:pt x="5760" y="2277"/>
                </a:cubicBezTo>
                <a:cubicBezTo>
                  <a:pt x="5715" y="2506"/>
                  <a:pt x="5509" y="3099"/>
                  <a:pt x="5254" y="3099"/>
                </a:cubicBezTo>
                <a:cubicBezTo>
                  <a:pt x="5241" y="3099"/>
                  <a:pt x="5229" y="3097"/>
                  <a:pt x="5216" y="3094"/>
                </a:cubicBezTo>
                <a:cubicBezTo>
                  <a:pt x="4999" y="3038"/>
                  <a:pt x="5015" y="2790"/>
                  <a:pt x="4879" y="2669"/>
                </a:cubicBezTo>
                <a:cubicBezTo>
                  <a:pt x="4759" y="2557"/>
                  <a:pt x="4503" y="2405"/>
                  <a:pt x="4343" y="2349"/>
                </a:cubicBezTo>
                <a:cubicBezTo>
                  <a:pt x="4335" y="2525"/>
                  <a:pt x="4343" y="2710"/>
                  <a:pt x="4335" y="2886"/>
                </a:cubicBezTo>
                <a:cubicBezTo>
                  <a:pt x="4311" y="2887"/>
                  <a:pt x="4287" y="2887"/>
                  <a:pt x="4260" y="2887"/>
                </a:cubicBezTo>
                <a:cubicBezTo>
                  <a:pt x="4234" y="2887"/>
                  <a:pt x="4207" y="2887"/>
                  <a:pt x="4179" y="2887"/>
                </a:cubicBezTo>
                <a:cubicBezTo>
                  <a:pt x="4011" y="2887"/>
                  <a:pt x="3820" y="2896"/>
                  <a:pt x="3742" y="3022"/>
                </a:cubicBezTo>
                <a:cubicBezTo>
                  <a:pt x="3638" y="3190"/>
                  <a:pt x="3798" y="3390"/>
                  <a:pt x="3638" y="3511"/>
                </a:cubicBezTo>
                <a:cubicBezTo>
                  <a:pt x="3517" y="3599"/>
                  <a:pt x="3485" y="3503"/>
                  <a:pt x="3429" y="3647"/>
                </a:cubicBezTo>
                <a:cubicBezTo>
                  <a:pt x="3381" y="3759"/>
                  <a:pt x="3509" y="3799"/>
                  <a:pt x="3365" y="3887"/>
                </a:cubicBezTo>
                <a:cubicBezTo>
                  <a:pt x="3345" y="3898"/>
                  <a:pt x="3293" y="3903"/>
                  <a:pt x="3228" y="3903"/>
                </a:cubicBezTo>
                <a:cubicBezTo>
                  <a:pt x="3057" y="3903"/>
                  <a:pt x="2796" y="3869"/>
                  <a:pt x="2772" y="3823"/>
                </a:cubicBezTo>
                <a:cubicBezTo>
                  <a:pt x="2668" y="3655"/>
                  <a:pt x="3053" y="3463"/>
                  <a:pt x="2812" y="3246"/>
                </a:cubicBezTo>
                <a:cubicBezTo>
                  <a:pt x="2684" y="3126"/>
                  <a:pt x="2372" y="3070"/>
                  <a:pt x="2204" y="3022"/>
                </a:cubicBezTo>
                <a:cubicBezTo>
                  <a:pt x="1811" y="2926"/>
                  <a:pt x="1450" y="2726"/>
                  <a:pt x="1050" y="2645"/>
                </a:cubicBezTo>
                <a:lnTo>
                  <a:pt x="1050" y="2645"/>
                </a:lnTo>
                <a:cubicBezTo>
                  <a:pt x="1074" y="2806"/>
                  <a:pt x="898" y="2950"/>
                  <a:pt x="842" y="3086"/>
                </a:cubicBezTo>
                <a:cubicBezTo>
                  <a:pt x="754" y="3270"/>
                  <a:pt x="697" y="3390"/>
                  <a:pt x="505" y="3495"/>
                </a:cubicBezTo>
                <a:cubicBezTo>
                  <a:pt x="249" y="3639"/>
                  <a:pt x="265" y="3591"/>
                  <a:pt x="217" y="3847"/>
                </a:cubicBezTo>
                <a:cubicBezTo>
                  <a:pt x="185" y="3991"/>
                  <a:pt x="0" y="4119"/>
                  <a:pt x="49" y="4296"/>
                </a:cubicBezTo>
                <a:cubicBezTo>
                  <a:pt x="89" y="4440"/>
                  <a:pt x="313" y="4528"/>
                  <a:pt x="425" y="4616"/>
                </a:cubicBezTo>
                <a:cubicBezTo>
                  <a:pt x="577" y="4744"/>
                  <a:pt x="705" y="4889"/>
                  <a:pt x="834" y="5033"/>
                </a:cubicBezTo>
                <a:cubicBezTo>
                  <a:pt x="954" y="5177"/>
                  <a:pt x="1138" y="5305"/>
                  <a:pt x="1234" y="5457"/>
                </a:cubicBezTo>
                <a:cubicBezTo>
                  <a:pt x="1322" y="5594"/>
                  <a:pt x="1298" y="5706"/>
                  <a:pt x="1322" y="5866"/>
                </a:cubicBezTo>
                <a:cubicBezTo>
                  <a:pt x="1579" y="5930"/>
                  <a:pt x="1723" y="6002"/>
                  <a:pt x="1875" y="6218"/>
                </a:cubicBezTo>
                <a:cubicBezTo>
                  <a:pt x="1931" y="6291"/>
                  <a:pt x="1947" y="6419"/>
                  <a:pt x="1979" y="6507"/>
                </a:cubicBezTo>
                <a:cubicBezTo>
                  <a:pt x="1995" y="6555"/>
                  <a:pt x="2011" y="6771"/>
                  <a:pt x="2035" y="6811"/>
                </a:cubicBezTo>
                <a:cubicBezTo>
                  <a:pt x="2076" y="6862"/>
                  <a:pt x="2118" y="6883"/>
                  <a:pt x="2159" y="6883"/>
                </a:cubicBezTo>
                <a:cubicBezTo>
                  <a:pt x="2309" y="6883"/>
                  <a:pt x="2442" y="6593"/>
                  <a:pt x="2436" y="6467"/>
                </a:cubicBezTo>
                <a:cubicBezTo>
                  <a:pt x="2428" y="6291"/>
                  <a:pt x="2380" y="6074"/>
                  <a:pt x="2412" y="5922"/>
                </a:cubicBezTo>
                <a:lnTo>
                  <a:pt x="2412" y="5922"/>
                </a:lnTo>
                <a:cubicBezTo>
                  <a:pt x="2668" y="6098"/>
                  <a:pt x="2892" y="6339"/>
                  <a:pt x="2876" y="6667"/>
                </a:cubicBezTo>
                <a:cubicBezTo>
                  <a:pt x="2897" y="6672"/>
                  <a:pt x="2917" y="6674"/>
                  <a:pt x="2936" y="6674"/>
                </a:cubicBezTo>
                <a:cubicBezTo>
                  <a:pt x="3046" y="6674"/>
                  <a:pt x="3136" y="6600"/>
                  <a:pt x="3157" y="6491"/>
                </a:cubicBezTo>
                <a:cubicBezTo>
                  <a:pt x="3237" y="6587"/>
                  <a:pt x="3477" y="6971"/>
                  <a:pt x="3405" y="7108"/>
                </a:cubicBezTo>
                <a:cubicBezTo>
                  <a:pt x="3293" y="7324"/>
                  <a:pt x="2844" y="7164"/>
                  <a:pt x="2684" y="7364"/>
                </a:cubicBezTo>
                <a:cubicBezTo>
                  <a:pt x="2549" y="7539"/>
                  <a:pt x="2699" y="7564"/>
                  <a:pt x="2863" y="7564"/>
                </a:cubicBezTo>
                <a:cubicBezTo>
                  <a:pt x="2929" y="7564"/>
                  <a:pt x="2997" y="7560"/>
                  <a:pt x="3050" y="7560"/>
                </a:cubicBezTo>
                <a:cubicBezTo>
                  <a:pt x="3077" y="7560"/>
                  <a:pt x="3100" y="7561"/>
                  <a:pt x="3117" y="7564"/>
                </a:cubicBezTo>
                <a:cubicBezTo>
                  <a:pt x="3557" y="7628"/>
                  <a:pt x="3101" y="7797"/>
                  <a:pt x="2973" y="7917"/>
                </a:cubicBezTo>
                <a:cubicBezTo>
                  <a:pt x="2892" y="7997"/>
                  <a:pt x="2628" y="8413"/>
                  <a:pt x="2660" y="8518"/>
                </a:cubicBezTo>
                <a:cubicBezTo>
                  <a:pt x="2684" y="8614"/>
                  <a:pt x="3101" y="8766"/>
                  <a:pt x="3205" y="8878"/>
                </a:cubicBezTo>
                <a:cubicBezTo>
                  <a:pt x="3381" y="9054"/>
                  <a:pt x="3557" y="9247"/>
                  <a:pt x="3718" y="9431"/>
                </a:cubicBezTo>
                <a:cubicBezTo>
                  <a:pt x="3886" y="9623"/>
                  <a:pt x="3942" y="9896"/>
                  <a:pt x="4118" y="10072"/>
                </a:cubicBezTo>
                <a:cubicBezTo>
                  <a:pt x="4212" y="10171"/>
                  <a:pt x="4309" y="10187"/>
                  <a:pt x="4419" y="10187"/>
                </a:cubicBezTo>
                <a:cubicBezTo>
                  <a:pt x="4473" y="10187"/>
                  <a:pt x="4531" y="10183"/>
                  <a:pt x="4593" y="10183"/>
                </a:cubicBezTo>
                <a:cubicBezTo>
                  <a:pt x="4608" y="10183"/>
                  <a:pt x="4623" y="10183"/>
                  <a:pt x="4639" y="10184"/>
                </a:cubicBezTo>
                <a:cubicBezTo>
                  <a:pt x="4823" y="10200"/>
                  <a:pt x="5007" y="10240"/>
                  <a:pt x="5192" y="10272"/>
                </a:cubicBezTo>
                <a:cubicBezTo>
                  <a:pt x="5472" y="10312"/>
                  <a:pt x="5472" y="10360"/>
                  <a:pt x="5632" y="10552"/>
                </a:cubicBezTo>
                <a:cubicBezTo>
                  <a:pt x="5769" y="10705"/>
                  <a:pt x="6025" y="10729"/>
                  <a:pt x="6009" y="10985"/>
                </a:cubicBezTo>
                <a:cubicBezTo>
                  <a:pt x="6217" y="10849"/>
                  <a:pt x="6321" y="10568"/>
                  <a:pt x="6538" y="10408"/>
                </a:cubicBezTo>
                <a:cubicBezTo>
                  <a:pt x="6690" y="10304"/>
                  <a:pt x="6954" y="10176"/>
                  <a:pt x="7138" y="10112"/>
                </a:cubicBezTo>
                <a:cubicBezTo>
                  <a:pt x="7339" y="10048"/>
                  <a:pt x="7595" y="9968"/>
                  <a:pt x="7811" y="9928"/>
                </a:cubicBezTo>
                <a:cubicBezTo>
                  <a:pt x="7856" y="9919"/>
                  <a:pt x="7900" y="9915"/>
                  <a:pt x="7943" y="9915"/>
                </a:cubicBezTo>
                <a:cubicBezTo>
                  <a:pt x="8147" y="9915"/>
                  <a:pt x="8335" y="9999"/>
                  <a:pt x="8540" y="10072"/>
                </a:cubicBezTo>
                <a:cubicBezTo>
                  <a:pt x="8957" y="10200"/>
                  <a:pt x="9494" y="10416"/>
                  <a:pt x="9790" y="10745"/>
                </a:cubicBezTo>
                <a:cubicBezTo>
                  <a:pt x="10006" y="10977"/>
                  <a:pt x="9686" y="11057"/>
                  <a:pt x="9470" y="11185"/>
                </a:cubicBezTo>
                <a:cubicBezTo>
                  <a:pt x="9285" y="11289"/>
                  <a:pt x="8965" y="11386"/>
                  <a:pt x="8877" y="11602"/>
                </a:cubicBezTo>
                <a:cubicBezTo>
                  <a:pt x="8785" y="11819"/>
                  <a:pt x="8894" y="11863"/>
                  <a:pt x="9045" y="11863"/>
                </a:cubicBezTo>
                <a:cubicBezTo>
                  <a:pt x="9149" y="11863"/>
                  <a:pt x="9272" y="11842"/>
                  <a:pt x="9363" y="11842"/>
                </a:cubicBezTo>
                <a:cubicBezTo>
                  <a:pt x="9369" y="11842"/>
                  <a:pt x="9375" y="11842"/>
                  <a:pt x="9382" y="11842"/>
                </a:cubicBezTo>
                <a:cubicBezTo>
                  <a:pt x="9494" y="11842"/>
                  <a:pt x="9646" y="11874"/>
                  <a:pt x="9758" y="11914"/>
                </a:cubicBezTo>
                <a:cubicBezTo>
                  <a:pt x="9926" y="11978"/>
                  <a:pt x="9926" y="12010"/>
                  <a:pt x="9934" y="12187"/>
                </a:cubicBezTo>
                <a:cubicBezTo>
                  <a:pt x="9734" y="12283"/>
                  <a:pt x="9398" y="12387"/>
                  <a:pt x="9822" y="12539"/>
                </a:cubicBezTo>
                <a:cubicBezTo>
                  <a:pt x="10087" y="12635"/>
                  <a:pt x="10407" y="12603"/>
                  <a:pt x="10671" y="12715"/>
                </a:cubicBezTo>
                <a:cubicBezTo>
                  <a:pt x="10759" y="12755"/>
                  <a:pt x="10952" y="12844"/>
                  <a:pt x="11008" y="12932"/>
                </a:cubicBezTo>
                <a:cubicBezTo>
                  <a:pt x="11056" y="12996"/>
                  <a:pt x="11040" y="13116"/>
                  <a:pt x="11080" y="13212"/>
                </a:cubicBezTo>
                <a:cubicBezTo>
                  <a:pt x="11157" y="13405"/>
                  <a:pt x="11463" y="13678"/>
                  <a:pt x="11111" y="13678"/>
                </a:cubicBezTo>
                <a:cubicBezTo>
                  <a:pt x="11096" y="13678"/>
                  <a:pt x="11081" y="13678"/>
                  <a:pt x="11064" y="13677"/>
                </a:cubicBezTo>
                <a:cubicBezTo>
                  <a:pt x="10895" y="13658"/>
                  <a:pt x="10731" y="13595"/>
                  <a:pt x="10565" y="13595"/>
                </a:cubicBezTo>
                <a:cubicBezTo>
                  <a:pt x="10518" y="13595"/>
                  <a:pt x="10471" y="13600"/>
                  <a:pt x="10423" y="13613"/>
                </a:cubicBezTo>
                <a:cubicBezTo>
                  <a:pt x="9958" y="13749"/>
                  <a:pt x="10295" y="13901"/>
                  <a:pt x="10471" y="14077"/>
                </a:cubicBezTo>
                <a:cubicBezTo>
                  <a:pt x="10575" y="14181"/>
                  <a:pt x="10599" y="14189"/>
                  <a:pt x="10439" y="14310"/>
                </a:cubicBezTo>
                <a:cubicBezTo>
                  <a:pt x="10351" y="14382"/>
                  <a:pt x="10215" y="14414"/>
                  <a:pt x="10111" y="14470"/>
                </a:cubicBezTo>
                <a:cubicBezTo>
                  <a:pt x="9862" y="14614"/>
                  <a:pt x="9902" y="14878"/>
                  <a:pt x="9630" y="14919"/>
                </a:cubicBezTo>
                <a:cubicBezTo>
                  <a:pt x="9599" y="14924"/>
                  <a:pt x="9568" y="14927"/>
                  <a:pt x="9538" y="14927"/>
                </a:cubicBezTo>
                <a:cubicBezTo>
                  <a:pt x="9366" y="14927"/>
                  <a:pt x="9206" y="14843"/>
                  <a:pt x="9029" y="14822"/>
                </a:cubicBezTo>
                <a:cubicBezTo>
                  <a:pt x="8921" y="14814"/>
                  <a:pt x="8813" y="14814"/>
                  <a:pt x="8705" y="14814"/>
                </a:cubicBezTo>
                <a:cubicBezTo>
                  <a:pt x="8596" y="14814"/>
                  <a:pt x="8488" y="14814"/>
                  <a:pt x="8380" y="14806"/>
                </a:cubicBezTo>
                <a:cubicBezTo>
                  <a:pt x="8314" y="14802"/>
                  <a:pt x="8250" y="14800"/>
                  <a:pt x="8186" y="14800"/>
                </a:cubicBezTo>
                <a:cubicBezTo>
                  <a:pt x="8032" y="14800"/>
                  <a:pt x="7882" y="14811"/>
                  <a:pt x="7723" y="14822"/>
                </a:cubicBezTo>
                <a:cubicBezTo>
                  <a:pt x="7699" y="14825"/>
                  <a:pt x="7675" y="14826"/>
                  <a:pt x="7652" y="14826"/>
                </a:cubicBezTo>
                <a:cubicBezTo>
                  <a:pt x="7461" y="14826"/>
                  <a:pt x="7297" y="14750"/>
                  <a:pt x="7107" y="14750"/>
                </a:cubicBezTo>
                <a:cubicBezTo>
                  <a:pt x="7099" y="14750"/>
                  <a:pt x="7091" y="14750"/>
                  <a:pt x="7082" y="14750"/>
                </a:cubicBezTo>
                <a:cubicBezTo>
                  <a:pt x="7186" y="15111"/>
                  <a:pt x="7715" y="14902"/>
                  <a:pt x="7219" y="15279"/>
                </a:cubicBezTo>
                <a:lnTo>
                  <a:pt x="7251" y="15303"/>
                </a:lnTo>
                <a:cubicBezTo>
                  <a:pt x="7114" y="15439"/>
                  <a:pt x="7138" y="15415"/>
                  <a:pt x="7146" y="15559"/>
                </a:cubicBezTo>
                <a:cubicBezTo>
                  <a:pt x="7146" y="15640"/>
                  <a:pt x="7251" y="15752"/>
                  <a:pt x="7154" y="15824"/>
                </a:cubicBezTo>
                <a:cubicBezTo>
                  <a:pt x="7134" y="15841"/>
                  <a:pt x="7078" y="15848"/>
                  <a:pt x="7010" y="15848"/>
                </a:cubicBezTo>
                <a:cubicBezTo>
                  <a:pt x="6886" y="15848"/>
                  <a:pt x="6722" y="15825"/>
                  <a:pt x="6650" y="15800"/>
                </a:cubicBezTo>
                <a:lnTo>
                  <a:pt x="6626" y="15848"/>
                </a:lnTo>
                <a:cubicBezTo>
                  <a:pt x="6618" y="16072"/>
                  <a:pt x="6698" y="16152"/>
                  <a:pt x="6866" y="16280"/>
                </a:cubicBezTo>
                <a:cubicBezTo>
                  <a:pt x="7026" y="16401"/>
                  <a:pt x="7130" y="16505"/>
                  <a:pt x="7331" y="16577"/>
                </a:cubicBezTo>
                <a:cubicBezTo>
                  <a:pt x="7763" y="16721"/>
                  <a:pt x="8140" y="17017"/>
                  <a:pt x="8556" y="17226"/>
                </a:cubicBezTo>
                <a:cubicBezTo>
                  <a:pt x="8981" y="17450"/>
                  <a:pt x="9382" y="17674"/>
                  <a:pt x="9798" y="17907"/>
                </a:cubicBezTo>
                <a:cubicBezTo>
                  <a:pt x="10022" y="18035"/>
                  <a:pt x="10279" y="18123"/>
                  <a:pt x="10503" y="18227"/>
                </a:cubicBezTo>
                <a:cubicBezTo>
                  <a:pt x="10719" y="18331"/>
                  <a:pt x="10928" y="18467"/>
                  <a:pt x="11144" y="18556"/>
                </a:cubicBezTo>
                <a:cubicBezTo>
                  <a:pt x="11264" y="18596"/>
                  <a:pt x="11585" y="18636"/>
                  <a:pt x="11665" y="18732"/>
                </a:cubicBezTo>
                <a:cubicBezTo>
                  <a:pt x="11793" y="18892"/>
                  <a:pt x="11521" y="19012"/>
                  <a:pt x="11545" y="19204"/>
                </a:cubicBezTo>
                <a:cubicBezTo>
                  <a:pt x="11561" y="19389"/>
                  <a:pt x="11817" y="19525"/>
                  <a:pt x="11937" y="19669"/>
                </a:cubicBezTo>
                <a:cubicBezTo>
                  <a:pt x="12073" y="19821"/>
                  <a:pt x="12209" y="19974"/>
                  <a:pt x="12346" y="20126"/>
                </a:cubicBezTo>
                <a:cubicBezTo>
                  <a:pt x="12482" y="20278"/>
                  <a:pt x="12546" y="20470"/>
                  <a:pt x="12674" y="20622"/>
                </a:cubicBezTo>
                <a:cubicBezTo>
                  <a:pt x="12762" y="20727"/>
                  <a:pt x="12830" y="20730"/>
                  <a:pt x="12910" y="20730"/>
                </a:cubicBezTo>
                <a:cubicBezTo>
                  <a:pt x="12914" y="20730"/>
                  <a:pt x="12918" y="20730"/>
                  <a:pt x="12922" y="20730"/>
                </a:cubicBezTo>
                <a:cubicBezTo>
                  <a:pt x="12986" y="20730"/>
                  <a:pt x="13059" y="20731"/>
                  <a:pt x="13155" y="20783"/>
                </a:cubicBezTo>
                <a:cubicBezTo>
                  <a:pt x="13339" y="20879"/>
                  <a:pt x="13499" y="21135"/>
                  <a:pt x="13579" y="21319"/>
                </a:cubicBezTo>
                <a:cubicBezTo>
                  <a:pt x="13643" y="21480"/>
                  <a:pt x="13627" y="21632"/>
                  <a:pt x="13668" y="21784"/>
                </a:cubicBezTo>
                <a:lnTo>
                  <a:pt x="13627" y="21800"/>
                </a:lnTo>
                <a:cubicBezTo>
                  <a:pt x="13539" y="21992"/>
                  <a:pt x="14637" y="22721"/>
                  <a:pt x="14837" y="22866"/>
                </a:cubicBezTo>
                <a:cubicBezTo>
                  <a:pt x="15374" y="23258"/>
                  <a:pt x="15806" y="23763"/>
                  <a:pt x="16327" y="24139"/>
                </a:cubicBezTo>
                <a:cubicBezTo>
                  <a:pt x="16327" y="24107"/>
                  <a:pt x="16335" y="24059"/>
                  <a:pt x="16335" y="24027"/>
                </a:cubicBezTo>
                <a:cubicBezTo>
                  <a:pt x="16463" y="24083"/>
                  <a:pt x="16415" y="24452"/>
                  <a:pt x="16479" y="24596"/>
                </a:cubicBezTo>
                <a:cubicBezTo>
                  <a:pt x="16535" y="24716"/>
                  <a:pt x="16848" y="25125"/>
                  <a:pt x="16992" y="25141"/>
                </a:cubicBezTo>
                <a:cubicBezTo>
                  <a:pt x="17128" y="25141"/>
                  <a:pt x="17112" y="24997"/>
                  <a:pt x="17216" y="24964"/>
                </a:cubicBezTo>
                <a:cubicBezTo>
                  <a:pt x="17236" y="24958"/>
                  <a:pt x="17259" y="24955"/>
                  <a:pt x="17285" y="24955"/>
                </a:cubicBezTo>
                <a:cubicBezTo>
                  <a:pt x="17387" y="24955"/>
                  <a:pt x="17524" y="25001"/>
                  <a:pt x="17569" y="25053"/>
                </a:cubicBezTo>
                <a:cubicBezTo>
                  <a:pt x="17681" y="25197"/>
                  <a:pt x="17633" y="25629"/>
                  <a:pt x="17617" y="25790"/>
                </a:cubicBezTo>
                <a:cubicBezTo>
                  <a:pt x="17593" y="26014"/>
                  <a:pt x="17537" y="26246"/>
                  <a:pt x="17441" y="26455"/>
                </a:cubicBezTo>
                <a:cubicBezTo>
                  <a:pt x="17401" y="26551"/>
                  <a:pt x="17313" y="26671"/>
                  <a:pt x="17305" y="26767"/>
                </a:cubicBezTo>
                <a:cubicBezTo>
                  <a:pt x="17289" y="26943"/>
                  <a:pt x="17361" y="26919"/>
                  <a:pt x="17449" y="27023"/>
                </a:cubicBezTo>
                <a:cubicBezTo>
                  <a:pt x="17593" y="27200"/>
                  <a:pt x="17505" y="27432"/>
                  <a:pt x="17721" y="27568"/>
                </a:cubicBezTo>
                <a:cubicBezTo>
                  <a:pt x="17795" y="27617"/>
                  <a:pt x="17866" y="27639"/>
                  <a:pt x="17930" y="27639"/>
                </a:cubicBezTo>
                <a:cubicBezTo>
                  <a:pt x="18066" y="27639"/>
                  <a:pt x="18169" y="27537"/>
                  <a:pt x="18202" y="27368"/>
                </a:cubicBezTo>
                <a:cubicBezTo>
                  <a:pt x="18234" y="27208"/>
                  <a:pt x="18170" y="27047"/>
                  <a:pt x="18338" y="26943"/>
                </a:cubicBezTo>
                <a:cubicBezTo>
                  <a:pt x="18394" y="26913"/>
                  <a:pt x="18437" y="26901"/>
                  <a:pt x="18470" y="26901"/>
                </a:cubicBezTo>
                <a:cubicBezTo>
                  <a:pt x="18597" y="26901"/>
                  <a:pt x="18579" y="27088"/>
                  <a:pt x="18610" y="27216"/>
                </a:cubicBezTo>
                <a:cubicBezTo>
                  <a:pt x="18650" y="27368"/>
                  <a:pt x="18803" y="27624"/>
                  <a:pt x="18963" y="27688"/>
                </a:cubicBezTo>
                <a:cubicBezTo>
                  <a:pt x="19012" y="27709"/>
                  <a:pt x="19068" y="27715"/>
                  <a:pt x="19125" y="27715"/>
                </a:cubicBezTo>
                <a:cubicBezTo>
                  <a:pt x="19193" y="27715"/>
                  <a:pt x="19263" y="27707"/>
                  <a:pt x="19331" y="27707"/>
                </a:cubicBezTo>
                <a:cubicBezTo>
                  <a:pt x="19384" y="27707"/>
                  <a:pt x="19436" y="27712"/>
                  <a:pt x="19484" y="27728"/>
                </a:cubicBezTo>
                <a:cubicBezTo>
                  <a:pt x="19716" y="27816"/>
                  <a:pt x="19652" y="27993"/>
                  <a:pt x="19796" y="28145"/>
                </a:cubicBezTo>
                <a:cubicBezTo>
                  <a:pt x="19892" y="28249"/>
                  <a:pt x="19908" y="28201"/>
                  <a:pt x="20020" y="28249"/>
                </a:cubicBezTo>
                <a:cubicBezTo>
                  <a:pt x="20027" y="28251"/>
                  <a:pt x="20034" y="28252"/>
                  <a:pt x="20040" y="28252"/>
                </a:cubicBezTo>
                <a:cubicBezTo>
                  <a:pt x="20067" y="28252"/>
                  <a:pt x="20087" y="28234"/>
                  <a:pt x="20113" y="28234"/>
                </a:cubicBezTo>
                <a:cubicBezTo>
                  <a:pt x="20122" y="28234"/>
                  <a:pt x="20131" y="28236"/>
                  <a:pt x="20141" y="28241"/>
                </a:cubicBezTo>
                <a:cubicBezTo>
                  <a:pt x="20189" y="28273"/>
                  <a:pt x="20197" y="28377"/>
                  <a:pt x="20229" y="28401"/>
                </a:cubicBezTo>
                <a:cubicBezTo>
                  <a:pt x="20293" y="28461"/>
                  <a:pt x="20363" y="28461"/>
                  <a:pt x="20440" y="28461"/>
                </a:cubicBezTo>
                <a:cubicBezTo>
                  <a:pt x="20517" y="28461"/>
                  <a:pt x="20601" y="28461"/>
                  <a:pt x="20693" y="28521"/>
                </a:cubicBezTo>
                <a:cubicBezTo>
                  <a:pt x="20777" y="28583"/>
                  <a:pt x="20745" y="28658"/>
                  <a:pt x="20873" y="28658"/>
                </a:cubicBezTo>
                <a:cubicBezTo>
                  <a:pt x="20880" y="28658"/>
                  <a:pt x="20886" y="28658"/>
                  <a:pt x="20894" y="28658"/>
                </a:cubicBezTo>
                <a:cubicBezTo>
                  <a:pt x="20966" y="28650"/>
                  <a:pt x="21070" y="28569"/>
                  <a:pt x="21142" y="28545"/>
                </a:cubicBezTo>
                <a:lnTo>
                  <a:pt x="21142" y="28545"/>
                </a:lnTo>
                <a:cubicBezTo>
                  <a:pt x="21214" y="28754"/>
                  <a:pt x="21182" y="29234"/>
                  <a:pt x="20974" y="29339"/>
                </a:cubicBezTo>
                <a:cubicBezTo>
                  <a:pt x="20941" y="29356"/>
                  <a:pt x="20903" y="29362"/>
                  <a:pt x="20864" y="29362"/>
                </a:cubicBezTo>
                <a:cubicBezTo>
                  <a:pt x="20794" y="29362"/>
                  <a:pt x="20718" y="29344"/>
                  <a:pt x="20651" y="29344"/>
                </a:cubicBezTo>
                <a:cubicBezTo>
                  <a:pt x="20617" y="29344"/>
                  <a:pt x="20585" y="29349"/>
                  <a:pt x="20557" y="29363"/>
                </a:cubicBezTo>
                <a:cubicBezTo>
                  <a:pt x="20421" y="29435"/>
                  <a:pt x="20461" y="29611"/>
                  <a:pt x="20453" y="29731"/>
                </a:cubicBezTo>
                <a:cubicBezTo>
                  <a:pt x="20434" y="29733"/>
                  <a:pt x="20414" y="29734"/>
                  <a:pt x="20394" y="29734"/>
                </a:cubicBezTo>
                <a:cubicBezTo>
                  <a:pt x="20303" y="29734"/>
                  <a:pt x="20203" y="29715"/>
                  <a:pt x="20116" y="29715"/>
                </a:cubicBezTo>
                <a:cubicBezTo>
                  <a:pt x="20027" y="29715"/>
                  <a:pt x="19953" y="29735"/>
                  <a:pt x="19916" y="29819"/>
                </a:cubicBezTo>
                <a:cubicBezTo>
                  <a:pt x="19812" y="30044"/>
                  <a:pt x="20060" y="30292"/>
                  <a:pt x="20165" y="30452"/>
                </a:cubicBezTo>
                <a:cubicBezTo>
                  <a:pt x="20285" y="30636"/>
                  <a:pt x="20173" y="30869"/>
                  <a:pt x="20389" y="30989"/>
                </a:cubicBezTo>
                <a:cubicBezTo>
                  <a:pt x="20565" y="31085"/>
                  <a:pt x="20813" y="31085"/>
                  <a:pt x="20998" y="31189"/>
                </a:cubicBezTo>
                <a:cubicBezTo>
                  <a:pt x="21206" y="31301"/>
                  <a:pt x="21286" y="31678"/>
                  <a:pt x="21446" y="31854"/>
                </a:cubicBezTo>
                <a:cubicBezTo>
                  <a:pt x="21631" y="32038"/>
                  <a:pt x="21879" y="32431"/>
                  <a:pt x="21759" y="32575"/>
                </a:cubicBezTo>
                <a:cubicBezTo>
                  <a:pt x="21703" y="32639"/>
                  <a:pt x="21599" y="32799"/>
                  <a:pt x="21534" y="32847"/>
                </a:cubicBezTo>
                <a:cubicBezTo>
                  <a:pt x="21350" y="32984"/>
                  <a:pt x="21046" y="32791"/>
                  <a:pt x="21014" y="33088"/>
                </a:cubicBezTo>
                <a:cubicBezTo>
                  <a:pt x="20998" y="33208"/>
                  <a:pt x="21054" y="33248"/>
                  <a:pt x="21142" y="33328"/>
                </a:cubicBezTo>
                <a:cubicBezTo>
                  <a:pt x="21190" y="33376"/>
                  <a:pt x="21270" y="33392"/>
                  <a:pt x="21302" y="33424"/>
                </a:cubicBezTo>
                <a:cubicBezTo>
                  <a:pt x="21430" y="33544"/>
                  <a:pt x="21470" y="33681"/>
                  <a:pt x="21534" y="33825"/>
                </a:cubicBezTo>
                <a:cubicBezTo>
                  <a:pt x="21575" y="33897"/>
                  <a:pt x="21735" y="34153"/>
                  <a:pt x="21591" y="34177"/>
                </a:cubicBezTo>
                <a:cubicBezTo>
                  <a:pt x="21588" y="34178"/>
                  <a:pt x="21586" y="34178"/>
                  <a:pt x="21583" y="34178"/>
                </a:cubicBezTo>
                <a:cubicBezTo>
                  <a:pt x="21509" y="34178"/>
                  <a:pt x="21380" y="33967"/>
                  <a:pt x="21326" y="33905"/>
                </a:cubicBezTo>
                <a:lnTo>
                  <a:pt x="21326" y="33905"/>
                </a:lnTo>
                <a:cubicBezTo>
                  <a:pt x="21230" y="34089"/>
                  <a:pt x="21326" y="34225"/>
                  <a:pt x="21382" y="34394"/>
                </a:cubicBezTo>
                <a:cubicBezTo>
                  <a:pt x="21438" y="34546"/>
                  <a:pt x="21470" y="34698"/>
                  <a:pt x="21486" y="34858"/>
                </a:cubicBezTo>
                <a:cubicBezTo>
                  <a:pt x="21518" y="35034"/>
                  <a:pt x="21510" y="35219"/>
                  <a:pt x="21470" y="35387"/>
                </a:cubicBezTo>
                <a:cubicBezTo>
                  <a:pt x="21430" y="35635"/>
                  <a:pt x="21294" y="35611"/>
                  <a:pt x="21118" y="35747"/>
                </a:cubicBezTo>
                <a:cubicBezTo>
                  <a:pt x="20974" y="35876"/>
                  <a:pt x="20982" y="36020"/>
                  <a:pt x="21022" y="36204"/>
                </a:cubicBezTo>
                <a:cubicBezTo>
                  <a:pt x="21062" y="36420"/>
                  <a:pt x="21190" y="36444"/>
                  <a:pt x="21222" y="36645"/>
                </a:cubicBezTo>
                <a:cubicBezTo>
                  <a:pt x="21270" y="36965"/>
                  <a:pt x="21254" y="37294"/>
                  <a:pt x="21262" y="37614"/>
                </a:cubicBezTo>
                <a:cubicBezTo>
                  <a:pt x="21502" y="37702"/>
                  <a:pt x="21494" y="37774"/>
                  <a:pt x="21583" y="37959"/>
                </a:cubicBezTo>
                <a:lnTo>
                  <a:pt x="21575" y="37959"/>
                </a:lnTo>
                <a:cubicBezTo>
                  <a:pt x="21502" y="38015"/>
                  <a:pt x="21711" y="38239"/>
                  <a:pt x="21767" y="38343"/>
                </a:cubicBezTo>
                <a:cubicBezTo>
                  <a:pt x="21855" y="38527"/>
                  <a:pt x="21879" y="38728"/>
                  <a:pt x="21911" y="38944"/>
                </a:cubicBezTo>
                <a:cubicBezTo>
                  <a:pt x="21935" y="39216"/>
                  <a:pt x="21935" y="39393"/>
                  <a:pt x="21831" y="39641"/>
                </a:cubicBezTo>
                <a:cubicBezTo>
                  <a:pt x="21743" y="39841"/>
                  <a:pt x="21671" y="40041"/>
                  <a:pt x="21591" y="40250"/>
                </a:cubicBezTo>
                <a:cubicBezTo>
                  <a:pt x="21518" y="40458"/>
                  <a:pt x="21366" y="40650"/>
                  <a:pt x="21318" y="40859"/>
                </a:cubicBezTo>
                <a:cubicBezTo>
                  <a:pt x="21262" y="41123"/>
                  <a:pt x="21334" y="41379"/>
                  <a:pt x="21446" y="41620"/>
                </a:cubicBezTo>
                <a:cubicBezTo>
                  <a:pt x="21647" y="42044"/>
                  <a:pt x="21839" y="42397"/>
                  <a:pt x="21839" y="42877"/>
                </a:cubicBezTo>
                <a:cubicBezTo>
                  <a:pt x="21847" y="43102"/>
                  <a:pt x="21831" y="43270"/>
                  <a:pt x="21639" y="43390"/>
                </a:cubicBezTo>
                <a:cubicBezTo>
                  <a:pt x="21518" y="43462"/>
                  <a:pt x="21438" y="43454"/>
                  <a:pt x="21350" y="43574"/>
                </a:cubicBezTo>
                <a:cubicBezTo>
                  <a:pt x="21278" y="43662"/>
                  <a:pt x="21302" y="43807"/>
                  <a:pt x="21246" y="43871"/>
                </a:cubicBezTo>
                <a:cubicBezTo>
                  <a:pt x="21196" y="43927"/>
                  <a:pt x="21145" y="43948"/>
                  <a:pt x="21093" y="43948"/>
                </a:cubicBezTo>
                <a:cubicBezTo>
                  <a:pt x="20937" y="43948"/>
                  <a:pt x="20778" y="43757"/>
                  <a:pt x="20645" y="43751"/>
                </a:cubicBezTo>
                <a:cubicBezTo>
                  <a:pt x="20461" y="43751"/>
                  <a:pt x="20108" y="43975"/>
                  <a:pt x="19932" y="44055"/>
                </a:cubicBezTo>
                <a:cubicBezTo>
                  <a:pt x="19700" y="44175"/>
                  <a:pt x="19596" y="44343"/>
                  <a:pt x="19420" y="44520"/>
                </a:cubicBezTo>
                <a:cubicBezTo>
                  <a:pt x="19331" y="44600"/>
                  <a:pt x="19291" y="44672"/>
                  <a:pt x="19147" y="44688"/>
                </a:cubicBezTo>
                <a:cubicBezTo>
                  <a:pt x="19143" y="44688"/>
                  <a:pt x="19139" y="44688"/>
                  <a:pt x="19136" y="44688"/>
                </a:cubicBezTo>
                <a:cubicBezTo>
                  <a:pt x="19028" y="44688"/>
                  <a:pt x="18941" y="44590"/>
                  <a:pt x="18873" y="44590"/>
                </a:cubicBezTo>
                <a:cubicBezTo>
                  <a:pt x="18868" y="44590"/>
                  <a:pt x="18863" y="44591"/>
                  <a:pt x="18859" y="44592"/>
                </a:cubicBezTo>
                <a:cubicBezTo>
                  <a:pt x="18650" y="44624"/>
                  <a:pt x="18498" y="45000"/>
                  <a:pt x="18314" y="45112"/>
                </a:cubicBezTo>
                <a:cubicBezTo>
                  <a:pt x="18218" y="45165"/>
                  <a:pt x="18093" y="45177"/>
                  <a:pt x="17966" y="45177"/>
                </a:cubicBezTo>
                <a:cubicBezTo>
                  <a:pt x="17860" y="45177"/>
                  <a:pt x="17752" y="45169"/>
                  <a:pt x="17657" y="45169"/>
                </a:cubicBezTo>
                <a:cubicBezTo>
                  <a:pt x="17353" y="45169"/>
                  <a:pt x="17321" y="45169"/>
                  <a:pt x="17321" y="45481"/>
                </a:cubicBezTo>
                <a:cubicBezTo>
                  <a:pt x="17321" y="45705"/>
                  <a:pt x="17321" y="45874"/>
                  <a:pt x="17417" y="46066"/>
                </a:cubicBezTo>
                <a:cubicBezTo>
                  <a:pt x="17449" y="46138"/>
                  <a:pt x="17561" y="46266"/>
                  <a:pt x="17521" y="46338"/>
                </a:cubicBezTo>
                <a:cubicBezTo>
                  <a:pt x="17492" y="46404"/>
                  <a:pt x="17261" y="46443"/>
                  <a:pt x="17167" y="46443"/>
                </a:cubicBezTo>
                <a:cubicBezTo>
                  <a:pt x="17158" y="46443"/>
                  <a:pt x="17150" y="46443"/>
                  <a:pt x="17144" y="46442"/>
                </a:cubicBezTo>
                <a:cubicBezTo>
                  <a:pt x="16928" y="46426"/>
                  <a:pt x="16688" y="46338"/>
                  <a:pt x="16479" y="46306"/>
                </a:cubicBezTo>
                <a:cubicBezTo>
                  <a:pt x="16302" y="46278"/>
                  <a:pt x="16087" y="46130"/>
                  <a:pt x="15912" y="46130"/>
                </a:cubicBezTo>
                <a:cubicBezTo>
                  <a:pt x="15889" y="46130"/>
                  <a:pt x="15868" y="46132"/>
                  <a:pt x="15847" y="46138"/>
                </a:cubicBezTo>
                <a:cubicBezTo>
                  <a:pt x="15718" y="46178"/>
                  <a:pt x="15694" y="46306"/>
                  <a:pt x="15582" y="46362"/>
                </a:cubicBezTo>
                <a:cubicBezTo>
                  <a:pt x="15518" y="46397"/>
                  <a:pt x="15451" y="46401"/>
                  <a:pt x="15382" y="46401"/>
                </a:cubicBezTo>
                <a:cubicBezTo>
                  <a:pt x="15358" y="46401"/>
                  <a:pt x="15335" y="46400"/>
                  <a:pt x="15311" y="46400"/>
                </a:cubicBezTo>
                <a:cubicBezTo>
                  <a:pt x="15290" y="46400"/>
                  <a:pt x="15268" y="46401"/>
                  <a:pt x="15246" y="46402"/>
                </a:cubicBezTo>
                <a:cubicBezTo>
                  <a:pt x="15005" y="46410"/>
                  <a:pt x="14789" y="46474"/>
                  <a:pt x="14693" y="46731"/>
                </a:cubicBezTo>
                <a:cubicBezTo>
                  <a:pt x="14589" y="47035"/>
                  <a:pt x="14933" y="46987"/>
                  <a:pt x="15021" y="47155"/>
                </a:cubicBezTo>
                <a:cubicBezTo>
                  <a:pt x="15150" y="47404"/>
                  <a:pt x="14981" y="47652"/>
                  <a:pt x="15270" y="47868"/>
                </a:cubicBezTo>
                <a:cubicBezTo>
                  <a:pt x="15494" y="48037"/>
                  <a:pt x="15798" y="48125"/>
                  <a:pt x="16039" y="48253"/>
                </a:cubicBezTo>
                <a:cubicBezTo>
                  <a:pt x="16191" y="48333"/>
                  <a:pt x="16760" y="48533"/>
                  <a:pt x="16544" y="48766"/>
                </a:cubicBezTo>
                <a:cubicBezTo>
                  <a:pt x="16439" y="48886"/>
                  <a:pt x="16279" y="48774"/>
                  <a:pt x="16223" y="48966"/>
                </a:cubicBezTo>
                <a:cubicBezTo>
                  <a:pt x="16191" y="49070"/>
                  <a:pt x="16279" y="49214"/>
                  <a:pt x="16263" y="49326"/>
                </a:cubicBezTo>
                <a:cubicBezTo>
                  <a:pt x="16251" y="49328"/>
                  <a:pt x="16239" y="49329"/>
                  <a:pt x="16227" y="49329"/>
                </a:cubicBezTo>
                <a:cubicBezTo>
                  <a:pt x="16084" y="49329"/>
                  <a:pt x="15971" y="49203"/>
                  <a:pt x="15831" y="49166"/>
                </a:cubicBezTo>
                <a:cubicBezTo>
                  <a:pt x="15782" y="49153"/>
                  <a:pt x="15731" y="49147"/>
                  <a:pt x="15679" y="49147"/>
                </a:cubicBezTo>
                <a:cubicBezTo>
                  <a:pt x="15535" y="49147"/>
                  <a:pt x="15388" y="49198"/>
                  <a:pt x="15294" y="49310"/>
                </a:cubicBezTo>
                <a:cubicBezTo>
                  <a:pt x="15334" y="49326"/>
                  <a:pt x="15374" y="49398"/>
                  <a:pt x="15390" y="49406"/>
                </a:cubicBezTo>
                <a:cubicBezTo>
                  <a:pt x="15374" y="49408"/>
                  <a:pt x="15358" y="49409"/>
                  <a:pt x="15341" y="49409"/>
                </a:cubicBezTo>
                <a:cubicBezTo>
                  <a:pt x="15269" y="49409"/>
                  <a:pt x="15197" y="49396"/>
                  <a:pt x="15126" y="49382"/>
                </a:cubicBezTo>
                <a:cubicBezTo>
                  <a:pt x="15095" y="49382"/>
                  <a:pt x="15043" y="49396"/>
                  <a:pt x="15005" y="49396"/>
                </a:cubicBezTo>
                <a:cubicBezTo>
                  <a:pt x="14992" y="49396"/>
                  <a:pt x="14981" y="49394"/>
                  <a:pt x="14973" y="49390"/>
                </a:cubicBezTo>
                <a:cubicBezTo>
                  <a:pt x="14893" y="49350"/>
                  <a:pt x="14965" y="49326"/>
                  <a:pt x="14917" y="49294"/>
                </a:cubicBezTo>
                <a:cubicBezTo>
                  <a:pt x="14788" y="49183"/>
                  <a:pt x="14724" y="49127"/>
                  <a:pt x="14595" y="49127"/>
                </a:cubicBezTo>
                <a:cubicBezTo>
                  <a:pt x="14548" y="49127"/>
                  <a:pt x="14492" y="49135"/>
                  <a:pt x="14421" y="49150"/>
                </a:cubicBezTo>
                <a:cubicBezTo>
                  <a:pt x="14278" y="49176"/>
                  <a:pt x="14172" y="49223"/>
                  <a:pt x="14039" y="49223"/>
                </a:cubicBezTo>
                <a:cubicBezTo>
                  <a:pt x="14008" y="49223"/>
                  <a:pt x="13975" y="49220"/>
                  <a:pt x="13940" y="49214"/>
                </a:cubicBezTo>
                <a:cubicBezTo>
                  <a:pt x="13766" y="49184"/>
                  <a:pt x="13628" y="49125"/>
                  <a:pt x="13452" y="49125"/>
                </a:cubicBezTo>
                <a:cubicBezTo>
                  <a:pt x="13441" y="49125"/>
                  <a:pt x="13430" y="49126"/>
                  <a:pt x="13419" y="49126"/>
                </a:cubicBezTo>
                <a:cubicBezTo>
                  <a:pt x="13203" y="49150"/>
                  <a:pt x="13139" y="49310"/>
                  <a:pt x="12947" y="49350"/>
                </a:cubicBezTo>
                <a:cubicBezTo>
                  <a:pt x="12890" y="49361"/>
                  <a:pt x="12829" y="49365"/>
                  <a:pt x="12766" y="49365"/>
                </a:cubicBezTo>
                <a:cubicBezTo>
                  <a:pt x="12639" y="49365"/>
                  <a:pt x="12506" y="49350"/>
                  <a:pt x="12394" y="49350"/>
                </a:cubicBezTo>
                <a:cubicBezTo>
                  <a:pt x="12298" y="49350"/>
                  <a:pt x="12148" y="49329"/>
                  <a:pt x="12019" y="49329"/>
                </a:cubicBezTo>
                <a:cubicBezTo>
                  <a:pt x="11954" y="49329"/>
                  <a:pt x="11894" y="49334"/>
                  <a:pt x="11849" y="49350"/>
                </a:cubicBezTo>
                <a:cubicBezTo>
                  <a:pt x="11681" y="49406"/>
                  <a:pt x="11561" y="49647"/>
                  <a:pt x="11809" y="49711"/>
                </a:cubicBezTo>
                <a:cubicBezTo>
                  <a:pt x="11785" y="49831"/>
                  <a:pt x="11649" y="49911"/>
                  <a:pt x="11577" y="50023"/>
                </a:cubicBezTo>
                <a:cubicBezTo>
                  <a:pt x="11504" y="50143"/>
                  <a:pt x="11521" y="50264"/>
                  <a:pt x="11440" y="50384"/>
                </a:cubicBezTo>
                <a:cubicBezTo>
                  <a:pt x="11368" y="50488"/>
                  <a:pt x="11208" y="50520"/>
                  <a:pt x="11144" y="50608"/>
                </a:cubicBezTo>
                <a:cubicBezTo>
                  <a:pt x="11072" y="50720"/>
                  <a:pt x="11104" y="50864"/>
                  <a:pt x="10976" y="50961"/>
                </a:cubicBezTo>
                <a:cubicBezTo>
                  <a:pt x="10906" y="51011"/>
                  <a:pt x="10826" y="51025"/>
                  <a:pt x="10740" y="51025"/>
                </a:cubicBezTo>
                <a:cubicBezTo>
                  <a:pt x="10628" y="51025"/>
                  <a:pt x="10506" y="51000"/>
                  <a:pt x="10389" y="51000"/>
                </a:cubicBezTo>
                <a:cubicBezTo>
                  <a:pt x="10341" y="51000"/>
                  <a:pt x="10293" y="51004"/>
                  <a:pt x="10247" y="51017"/>
                </a:cubicBezTo>
                <a:cubicBezTo>
                  <a:pt x="10054" y="51081"/>
                  <a:pt x="9878" y="51201"/>
                  <a:pt x="9670" y="51233"/>
                </a:cubicBezTo>
                <a:lnTo>
                  <a:pt x="9686" y="51385"/>
                </a:lnTo>
                <a:cubicBezTo>
                  <a:pt x="9622" y="51385"/>
                  <a:pt x="9518" y="51409"/>
                  <a:pt x="9510" y="51457"/>
                </a:cubicBezTo>
                <a:cubicBezTo>
                  <a:pt x="9494" y="51529"/>
                  <a:pt x="9710" y="51545"/>
                  <a:pt x="9774" y="51602"/>
                </a:cubicBezTo>
                <a:cubicBezTo>
                  <a:pt x="9654" y="51738"/>
                  <a:pt x="9670" y="51778"/>
                  <a:pt x="9734" y="51898"/>
                </a:cubicBezTo>
                <a:cubicBezTo>
                  <a:pt x="9814" y="52050"/>
                  <a:pt x="9846" y="52058"/>
                  <a:pt x="9854" y="52242"/>
                </a:cubicBezTo>
                <a:cubicBezTo>
                  <a:pt x="9865" y="52443"/>
                  <a:pt x="9943" y="52508"/>
                  <a:pt x="10049" y="52508"/>
                </a:cubicBezTo>
                <a:cubicBezTo>
                  <a:pt x="10177" y="52508"/>
                  <a:pt x="10347" y="52416"/>
                  <a:pt x="10495" y="52355"/>
                </a:cubicBezTo>
                <a:cubicBezTo>
                  <a:pt x="10549" y="52333"/>
                  <a:pt x="10601" y="52324"/>
                  <a:pt x="10651" y="52324"/>
                </a:cubicBezTo>
                <a:cubicBezTo>
                  <a:pt x="10896" y="52324"/>
                  <a:pt x="11095" y="52546"/>
                  <a:pt x="11328" y="52619"/>
                </a:cubicBezTo>
                <a:cubicBezTo>
                  <a:pt x="11480" y="52667"/>
                  <a:pt x="11625" y="52643"/>
                  <a:pt x="11769" y="52747"/>
                </a:cubicBezTo>
                <a:cubicBezTo>
                  <a:pt x="11897" y="52843"/>
                  <a:pt x="11889" y="52995"/>
                  <a:pt x="11985" y="53108"/>
                </a:cubicBezTo>
                <a:cubicBezTo>
                  <a:pt x="11264" y="53284"/>
                  <a:pt x="11008" y="54085"/>
                  <a:pt x="10840" y="54694"/>
                </a:cubicBezTo>
                <a:cubicBezTo>
                  <a:pt x="10743" y="55038"/>
                  <a:pt x="10711" y="55415"/>
                  <a:pt x="10671" y="55759"/>
                </a:cubicBezTo>
                <a:cubicBezTo>
                  <a:pt x="10647" y="55984"/>
                  <a:pt x="10671" y="56328"/>
                  <a:pt x="10615" y="56552"/>
                </a:cubicBezTo>
                <a:lnTo>
                  <a:pt x="10687" y="56576"/>
                </a:lnTo>
                <a:cubicBezTo>
                  <a:pt x="10687" y="56825"/>
                  <a:pt x="10824" y="56873"/>
                  <a:pt x="10896" y="57073"/>
                </a:cubicBezTo>
                <a:cubicBezTo>
                  <a:pt x="10952" y="57233"/>
                  <a:pt x="10864" y="57466"/>
                  <a:pt x="10896" y="57634"/>
                </a:cubicBezTo>
                <a:cubicBezTo>
                  <a:pt x="10923" y="57780"/>
                  <a:pt x="10961" y="57824"/>
                  <a:pt x="11010" y="57824"/>
                </a:cubicBezTo>
                <a:cubicBezTo>
                  <a:pt x="11083" y="57824"/>
                  <a:pt x="11182" y="57725"/>
                  <a:pt x="11306" y="57725"/>
                </a:cubicBezTo>
                <a:cubicBezTo>
                  <a:pt x="11321" y="57725"/>
                  <a:pt x="11337" y="57727"/>
                  <a:pt x="11352" y="57730"/>
                </a:cubicBezTo>
                <a:cubicBezTo>
                  <a:pt x="11432" y="57754"/>
                  <a:pt x="11529" y="57850"/>
                  <a:pt x="11448" y="57946"/>
                </a:cubicBezTo>
                <a:cubicBezTo>
                  <a:pt x="11400" y="58002"/>
                  <a:pt x="11200" y="57954"/>
                  <a:pt x="11128" y="58026"/>
                </a:cubicBezTo>
                <a:cubicBezTo>
                  <a:pt x="11040" y="58123"/>
                  <a:pt x="11112" y="58195"/>
                  <a:pt x="11000" y="58267"/>
                </a:cubicBezTo>
                <a:cubicBezTo>
                  <a:pt x="10920" y="58315"/>
                  <a:pt x="10783" y="58299"/>
                  <a:pt x="10703" y="58339"/>
                </a:cubicBezTo>
                <a:cubicBezTo>
                  <a:pt x="10615" y="58387"/>
                  <a:pt x="10551" y="58491"/>
                  <a:pt x="10479" y="58547"/>
                </a:cubicBezTo>
                <a:cubicBezTo>
                  <a:pt x="10391" y="58619"/>
                  <a:pt x="10239" y="58571"/>
                  <a:pt x="10463" y="58683"/>
                </a:cubicBezTo>
                <a:cubicBezTo>
                  <a:pt x="10639" y="58779"/>
                  <a:pt x="10968" y="58763"/>
                  <a:pt x="11168" y="58788"/>
                </a:cubicBezTo>
                <a:cubicBezTo>
                  <a:pt x="11392" y="58812"/>
                  <a:pt x="11601" y="58844"/>
                  <a:pt x="11841" y="58844"/>
                </a:cubicBezTo>
                <a:cubicBezTo>
                  <a:pt x="12033" y="58844"/>
                  <a:pt x="12378" y="58820"/>
                  <a:pt x="12538" y="58675"/>
                </a:cubicBezTo>
                <a:cubicBezTo>
                  <a:pt x="12618" y="58611"/>
                  <a:pt x="12618" y="58523"/>
                  <a:pt x="12722" y="58443"/>
                </a:cubicBezTo>
                <a:cubicBezTo>
                  <a:pt x="12810" y="58379"/>
                  <a:pt x="12963" y="58371"/>
                  <a:pt x="13051" y="58299"/>
                </a:cubicBezTo>
                <a:cubicBezTo>
                  <a:pt x="13235" y="58155"/>
                  <a:pt x="13123" y="57898"/>
                  <a:pt x="13219" y="57698"/>
                </a:cubicBezTo>
                <a:cubicBezTo>
                  <a:pt x="13331" y="57458"/>
                  <a:pt x="13547" y="57233"/>
                  <a:pt x="13716" y="57033"/>
                </a:cubicBezTo>
                <a:cubicBezTo>
                  <a:pt x="14060" y="56641"/>
                  <a:pt x="14453" y="56440"/>
                  <a:pt x="14965" y="56280"/>
                </a:cubicBezTo>
                <a:cubicBezTo>
                  <a:pt x="15246" y="56192"/>
                  <a:pt x="15510" y="56120"/>
                  <a:pt x="15726" y="55920"/>
                </a:cubicBezTo>
                <a:cubicBezTo>
                  <a:pt x="15895" y="55767"/>
                  <a:pt x="16071" y="55543"/>
                  <a:pt x="16287" y="55455"/>
                </a:cubicBezTo>
                <a:cubicBezTo>
                  <a:pt x="16307" y="55448"/>
                  <a:pt x="16334" y="55445"/>
                  <a:pt x="16366" y="55445"/>
                </a:cubicBezTo>
                <a:cubicBezTo>
                  <a:pt x="16433" y="55445"/>
                  <a:pt x="16519" y="55456"/>
                  <a:pt x="16595" y="55456"/>
                </a:cubicBezTo>
                <a:cubicBezTo>
                  <a:pt x="16726" y="55456"/>
                  <a:pt x="16826" y="55424"/>
                  <a:pt x="16744" y="55247"/>
                </a:cubicBezTo>
                <a:cubicBezTo>
                  <a:pt x="16728" y="55215"/>
                  <a:pt x="16552" y="55086"/>
                  <a:pt x="16519" y="55030"/>
                </a:cubicBezTo>
                <a:cubicBezTo>
                  <a:pt x="16447" y="54934"/>
                  <a:pt x="16375" y="54838"/>
                  <a:pt x="16303" y="54742"/>
                </a:cubicBezTo>
                <a:cubicBezTo>
                  <a:pt x="15975" y="54301"/>
                  <a:pt x="15654" y="53869"/>
                  <a:pt x="15310" y="53436"/>
                </a:cubicBezTo>
                <a:cubicBezTo>
                  <a:pt x="15230" y="53332"/>
                  <a:pt x="14797" y="52963"/>
                  <a:pt x="14861" y="52851"/>
                </a:cubicBezTo>
                <a:cubicBezTo>
                  <a:pt x="14879" y="52815"/>
                  <a:pt x="14915" y="52800"/>
                  <a:pt x="14962" y="52800"/>
                </a:cubicBezTo>
                <a:cubicBezTo>
                  <a:pt x="15165" y="52800"/>
                  <a:pt x="15578" y="53080"/>
                  <a:pt x="15662" y="53132"/>
                </a:cubicBezTo>
                <a:cubicBezTo>
                  <a:pt x="16119" y="53420"/>
                  <a:pt x="16560" y="53724"/>
                  <a:pt x="16848" y="54165"/>
                </a:cubicBezTo>
                <a:cubicBezTo>
                  <a:pt x="17006" y="54409"/>
                  <a:pt x="17317" y="54697"/>
                  <a:pt x="17645" y="54697"/>
                </a:cubicBezTo>
                <a:cubicBezTo>
                  <a:pt x="17715" y="54697"/>
                  <a:pt x="17787" y="54683"/>
                  <a:pt x="17857" y="54654"/>
                </a:cubicBezTo>
                <a:cubicBezTo>
                  <a:pt x="18098" y="54550"/>
                  <a:pt x="18026" y="54341"/>
                  <a:pt x="17873" y="54221"/>
                </a:cubicBezTo>
                <a:cubicBezTo>
                  <a:pt x="17673" y="54069"/>
                  <a:pt x="17489" y="53941"/>
                  <a:pt x="17305" y="53789"/>
                </a:cubicBezTo>
                <a:cubicBezTo>
                  <a:pt x="17112" y="53628"/>
                  <a:pt x="16888" y="53508"/>
                  <a:pt x="16744" y="53308"/>
                </a:cubicBezTo>
                <a:cubicBezTo>
                  <a:pt x="16600" y="53116"/>
                  <a:pt x="16479" y="52891"/>
                  <a:pt x="16311" y="52715"/>
                </a:cubicBezTo>
                <a:cubicBezTo>
                  <a:pt x="15999" y="52387"/>
                  <a:pt x="15486" y="52226"/>
                  <a:pt x="15214" y="51882"/>
                </a:cubicBezTo>
                <a:cubicBezTo>
                  <a:pt x="15243" y="51880"/>
                  <a:pt x="15272" y="51879"/>
                  <a:pt x="15300" y="51879"/>
                </a:cubicBezTo>
                <a:cubicBezTo>
                  <a:pt x="15891" y="51879"/>
                  <a:pt x="16273" y="52270"/>
                  <a:pt x="16640" y="52675"/>
                </a:cubicBezTo>
                <a:cubicBezTo>
                  <a:pt x="16984" y="53044"/>
                  <a:pt x="17545" y="53356"/>
                  <a:pt x="18010" y="53564"/>
                </a:cubicBezTo>
                <a:cubicBezTo>
                  <a:pt x="18082" y="53602"/>
                  <a:pt x="18200" y="53636"/>
                  <a:pt x="18294" y="53636"/>
                </a:cubicBezTo>
                <a:cubicBezTo>
                  <a:pt x="18417" y="53636"/>
                  <a:pt x="18500" y="53578"/>
                  <a:pt x="18386" y="53396"/>
                </a:cubicBezTo>
                <a:cubicBezTo>
                  <a:pt x="18274" y="53220"/>
                  <a:pt x="17873" y="53092"/>
                  <a:pt x="17705" y="52971"/>
                </a:cubicBezTo>
                <a:cubicBezTo>
                  <a:pt x="17257" y="52635"/>
                  <a:pt x="16816" y="52306"/>
                  <a:pt x="16375" y="51978"/>
                </a:cubicBezTo>
                <a:cubicBezTo>
                  <a:pt x="16271" y="51898"/>
                  <a:pt x="16159" y="51818"/>
                  <a:pt x="16047" y="51762"/>
                </a:cubicBezTo>
                <a:cubicBezTo>
                  <a:pt x="16070" y="51760"/>
                  <a:pt x="16092" y="51759"/>
                  <a:pt x="16115" y="51759"/>
                </a:cubicBezTo>
                <a:cubicBezTo>
                  <a:pt x="16674" y="51759"/>
                  <a:pt x="17008" y="52232"/>
                  <a:pt x="17409" y="52563"/>
                </a:cubicBezTo>
                <a:cubicBezTo>
                  <a:pt x="17585" y="52707"/>
                  <a:pt x="17801" y="52859"/>
                  <a:pt x="18026" y="52947"/>
                </a:cubicBezTo>
                <a:cubicBezTo>
                  <a:pt x="18091" y="52976"/>
                  <a:pt x="18179" y="52993"/>
                  <a:pt x="18258" y="52993"/>
                </a:cubicBezTo>
                <a:cubicBezTo>
                  <a:pt x="18420" y="52993"/>
                  <a:pt x="18545" y="52922"/>
                  <a:pt x="18362" y="52739"/>
                </a:cubicBezTo>
                <a:cubicBezTo>
                  <a:pt x="18482" y="52587"/>
                  <a:pt x="18891" y="52747"/>
                  <a:pt x="18923" y="52539"/>
                </a:cubicBezTo>
                <a:cubicBezTo>
                  <a:pt x="18947" y="52323"/>
                  <a:pt x="18530" y="52234"/>
                  <a:pt x="18386" y="52186"/>
                </a:cubicBezTo>
                <a:cubicBezTo>
                  <a:pt x="17994" y="52050"/>
                  <a:pt x="17361" y="51882"/>
                  <a:pt x="17224" y="51465"/>
                </a:cubicBezTo>
                <a:cubicBezTo>
                  <a:pt x="17244" y="51463"/>
                  <a:pt x="17264" y="51461"/>
                  <a:pt x="17284" y="51461"/>
                </a:cubicBezTo>
                <a:cubicBezTo>
                  <a:pt x="17643" y="51461"/>
                  <a:pt x="18151" y="51849"/>
                  <a:pt x="18544" y="51849"/>
                </a:cubicBezTo>
                <a:cubicBezTo>
                  <a:pt x="18672" y="51849"/>
                  <a:pt x="18788" y="51807"/>
                  <a:pt x="18883" y="51698"/>
                </a:cubicBezTo>
                <a:cubicBezTo>
                  <a:pt x="19307" y="51193"/>
                  <a:pt x="18306" y="51129"/>
                  <a:pt x="18050" y="51001"/>
                </a:cubicBezTo>
                <a:cubicBezTo>
                  <a:pt x="18170" y="50905"/>
                  <a:pt x="18354" y="50969"/>
                  <a:pt x="18490" y="50864"/>
                </a:cubicBezTo>
                <a:cubicBezTo>
                  <a:pt x="18642" y="50744"/>
                  <a:pt x="18554" y="50616"/>
                  <a:pt x="18586" y="50448"/>
                </a:cubicBezTo>
                <a:cubicBezTo>
                  <a:pt x="18650" y="50063"/>
                  <a:pt x="18907" y="49911"/>
                  <a:pt x="19195" y="49687"/>
                </a:cubicBezTo>
                <a:lnTo>
                  <a:pt x="19195" y="49687"/>
                </a:lnTo>
                <a:cubicBezTo>
                  <a:pt x="19067" y="49839"/>
                  <a:pt x="18899" y="50151"/>
                  <a:pt x="19035" y="50344"/>
                </a:cubicBezTo>
                <a:cubicBezTo>
                  <a:pt x="19106" y="50436"/>
                  <a:pt x="19218" y="50447"/>
                  <a:pt x="19336" y="50447"/>
                </a:cubicBezTo>
                <a:cubicBezTo>
                  <a:pt x="19374" y="50447"/>
                  <a:pt x="19413" y="50446"/>
                  <a:pt x="19451" y="50446"/>
                </a:cubicBezTo>
                <a:cubicBezTo>
                  <a:pt x="19520" y="50446"/>
                  <a:pt x="19587" y="50450"/>
                  <a:pt x="19644" y="50472"/>
                </a:cubicBezTo>
                <a:cubicBezTo>
                  <a:pt x="19948" y="50584"/>
                  <a:pt x="19724" y="50848"/>
                  <a:pt x="19916" y="51025"/>
                </a:cubicBezTo>
                <a:cubicBezTo>
                  <a:pt x="19996" y="51097"/>
                  <a:pt x="20124" y="51033"/>
                  <a:pt x="20116" y="51193"/>
                </a:cubicBezTo>
                <a:cubicBezTo>
                  <a:pt x="20116" y="51273"/>
                  <a:pt x="19932" y="51289"/>
                  <a:pt x="19972" y="51441"/>
                </a:cubicBezTo>
                <a:cubicBezTo>
                  <a:pt x="19998" y="51516"/>
                  <a:pt x="20056" y="51547"/>
                  <a:pt x="20134" y="51547"/>
                </a:cubicBezTo>
                <a:cubicBezTo>
                  <a:pt x="20448" y="51547"/>
                  <a:pt x="21087" y="51057"/>
                  <a:pt x="21254" y="50993"/>
                </a:cubicBezTo>
                <a:cubicBezTo>
                  <a:pt x="21735" y="50792"/>
                  <a:pt x="22215" y="50600"/>
                  <a:pt x="22720" y="50464"/>
                </a:cubicBezTo>
                <a:cubicBezTo>
                  <a:pt x="23121" y="50352"/>
                  <a:pt x="23858" y="50200"/>
                  <a:pt x="24018" y="49807"/>
                </a:cubicBezTo>
                <a:cubicBezTo>
                  <a:pt x="24098" y="49599"/>
                  <a:pt x="24042" y="49286"/>
                  <a:pt x="24146" y="49110"/>
                </a:cubicBezTo>
                <a:cubicBezTo>
                  <a:pt x="24198" y="49017"/>
                  <a:pt x="24378" y="48957"/>
                  <a:pt x="24522" y="48957"/>
                </a:cubicBezTo>
                <a:cubicBezTo>
                  <a:pt x="24600" y="48957"/>
                  <a:pt x="24668" y="48974"/>
                  <a:pt x="24699" y="49014"/>
                </a:cubicBezTo>
                <a:cubicBezTo>
                  <a:pt x="24797" y="49014"/>
                  <a:pt x="24904" y="49047"/>
                  <a:pt x="24994" y="49047"/>
                </a:cubicBezTo>
                <a:cubicBezTo>
                  <a:pt x="25051" y="49047"/>
                  <a:pt x="25102" y="49033"/>
                  <a:pt x="25139" y="48990"/>
                </a:cubicBezTo>
                <a:cubicBezTo>
                  <a:pt x="25164" y="48966"/>
                  <a:pt x="25115" y="48886"/>
                  <a:pt x="25139" y="48854"/>
                </a:cubicBezTo>
                <a:cubicBezTo>
                  <a:pt x="25172" y="48798"/>
                  <a:pt x="25220" y="48782"/>
                  <a:pt x="25260" y="48742"/>
                </a:cubicBezTo>
                <a:cubicBezTo>
                  <a:pt x="25324" y="48669"/>
                  <a:pt x="25516" y="48621"/>
                  <a:pt x="25556" y="48573"/>
                </a:cubicBezTo>
                <a:cubicBezTo>
                  <a:pt x="25620" y="48493"/>
                  <a:pt x="25580" y="48397"/>
                  <a:pt x="25652" y="48293"/>
                </a:cubicBezTo>
                <a:cubicBezTo>
                  <a:pt x="25724" y="48205"/>
                  <a:pt x="25852" y="48101"/>
                  <a:pt x="25957" y="48053"/>
                </a:cubicBezTo>
                <a:cubicBezTo>
                  <a:pt x="26053" y="48008"/>
                  <a:pt x="26151" y="48001"/>
                  <a:pt x="26249" y="48001"/>
                </a:cubicBezTo>
                <a:cubicBezTo>
                  <a:pt x="26292" y="48001"/>
                  <a:pt x="26336" y="48003"/>
                  <a:pt x="26379" y="48003"/>
                </a:cubicBezTo>
                <a:cubicBezTo>
                  <a:pt x="26450" y="48003"/>
                  <a:pt x="26520" y="47999"/>
                  <a:pt x="26590" y="47980"/>
                </a:cubicBezTo>
                <a:cubicBezTo>
                  <a:pt x="26750" y="47932"/>
                  <a:pt x="26662" y="47908"/>
                  <a:pt x="26758" y="47780"/>
                </a:cubicBezTo>
                <a:cubicBezTo>
                  <a:pt x="26830" y="47684"/>
                  <a:pt x="26926" y="47660"/>
                  <a:pt x="27030" y="47628"/>
                </a:cubicBezTo>
                <a:cubicBezTo>
                  <a:pt x="27238" y="47540"/>
                  <a:pt x="27519" y="47596"/>
                  <a:pt x="27687" y="47436"/>
                </a:cubicBezTo>
                <a:cubicBezTo>
                  <a:pt x="28072" y="47091"/>
                  <a:pt x="27759" y="46643"/>
                  <a:pt x="27815" y="46250"/>
                </a:cubicBezTo>
                <a:cubicBezTo>
                  <a:pt x="27839" y="46247"/>
                  <a:pt x="27862" y="46245"/>
                  <a:pt x="27884" y="46245"/>
                </a:cubicBezTo>
                <a:cubicBezTo>
                  <a:pt x="28039" y="46245"/>
                  <a:pt x="28148" y="46321"/>
                  <a:pt x="28271" y="46321"/>
                </a:cubicBezTo>
                <a:cubicBezTo>
                  <a:pt x="28334" y="46321"/>
                  <a:pt x="28401" y="46301"/>
                  <a:pt x="28480" y="46242"/>
                </a:cubicBezTo>
                <a:cubicBezTo>
                  <a:pt x="28648" y="46114"/>
                  <a:pt x="28825" y="45866"/>
                  <a:pt x="28728" y="45649"/>
                </a:cubicBezTo>
                <a:cubicBezTo>
                  <a:pt x="28616" y="45409"/>
                  <a:pt x="28200" y="45377"/>
                  <a:pt x="28264" y="45080"/>
                </a:cubicBezTo>
                <a:cubicBezTo>
                  <a:pt x="28304" y="44944"/>
                  <a:pt x="28440" y="44904"/>
                  <a:pt x="28416" y="44728"/>
                </a:cubicBezTo>
                <a:cubicBezTo>
                  <a:pt x="28400" y="44600"/>
                  <a:pt x="28304" y="44496"/>
                  <a:pt x="28240" y="44399"/>
                </a:cubicBezTo>
                <a:cubicBezTo>
                  <a:pt x="28260" y="44396"/>
                  <a:pt x="28278" y="44395"/>
                  <a:pt x="28296" y="44395"/>
                </a:cubicBezTo>
                <a:cubicBezTo>
                  <a:pt x="28680" y="44395"/>
                  <a:pt x="28679" y="45098"/>
                  <a:pt x="28993" y="45129"/>
                </a:cubicBezTo>
                <a:cubicBezTo>
                  <a:pt x="29000" y="45129"/>
                  <a:pt x="29007" y="45130"/>
                  <a:pt x="29013" y="45130"/>
                </a:cubicBezTo>
                <a:cubicBezTo>
                  <a:pt x="29199" y="45130"/>
                  <a:pt x="29055" y="44797"/>
                  <a:pt x="28985" y="44720"/>
                </a:cubicBezTo>
                <a:cubicBezTo>
                  <a:pt x="28857" y="44560"/>
                  <a:pt x="28696" y="44472"/>
                  <a:pt x="28576" y="44303"/>
                </a:cubicBezTo>
                <a:cubicBezTo>
                  <a:pt x="28504" y="44199"/>
                  <a:pt x="28384" y="44055"/>
                  <a:pt x="28352" y="43935"/>
                </a:cubicBezTo>
                <a:cubicBezTo>
                  <a:pt x="28288" y="43751"/>
                  <a:pt x="28392" y="43735"/>
                  <a:pt x="28456" y="43582"/>
                </a:cubicBezTo>
                <a:cubicBezTo>
                  <a:pt x="28544" y="43382"/>
                  <a:pt x="28416" y="43006"/>
                  <a:pt x="28336" y="42805"/>
                </a:cubicBezTo>
                <a:lnTo>
                  <a:pt x="28336" y="42805"/>
                </a:lnTo>
                <a:cubicBezTo>
                  <a:pt x="28576" y="42925"/>
                  <a:pt x="28809" y="43014"/>
                  <a:pt x="29073" y="43078"/>
                </a:cubicBezTo>
                <a:cubicBezTo>
                  <a:pt x="29097" y="42685"/>
                  <a:pt x="28384" y="42581"/>
                  <a:pt x="28200" y="42309"/>
                </a:cubicBezTo>
                <a:cubicBezTo>
                  <a:pt x="28360" y="42156"/>
                  <a:pt x="28889" y="42084"/>
                  <a:pt x="28905" y="41788"/>
                </a:cubicBezTo>
                <a:cubicBezTo>
                  <a:pt x="28905" y="41868"/>
                  <a:pt x="28953" y="41972"/>
                  <a:pt x="29033" y="42020"/>
                </a:cubicBezTo>
                <a:cubicBezTo>
                  <a:pt x="29042" y="42025"/>
                  <a:pt x="29052" y="42027"/>
                  <a:pt x="29065" y="42027"/>
                </a:cubicBezTo>
                <a:cubicBezTo>
                  <a:pt x="29094" y="42027"/>
                  <a:pt x="29130" y="42017"/>
                  <a:pt x="29160" y="42017"/>
                </a:cubicBezTo>
                <a:cubicBezTo>
                  <a:pt x="29176" y="42017"/>
                  <a:pt x="29190" y="42020"/>
                  <a:pt x="29201" y="42028"/>
                </a:cubicBezTo>
                <a:cubicBezTo>
                  <a:pt x="29257" y="42068"/>
                  <a:pt x="29249" y="42124"/>
                  <a:pt x="29289" y="42164"/>
                </a:cubicBezTo>
                <a:cubicBezTo>
                  <a:pt x="29356" y="42227"/>
                  <a:pt x="29421" y="42252"/>
                  <a:pt x="29474" y="42252"/>
                </a:cubicBezTo>
                <a:cubicBezTo>
                  <a:pt x="29604" y="42252"/>
                  <a:pt x="29661" y="42094"/>
                  <a:pt x="29490" y="41940"/>
                </a:cubicBezTo>
                <a:cubicBezTo>
                  <a:pt x="29353" y="41820"/>
                  <a:pt x="28969" y="41676"/>
                  <a:pt x="29073" y="41419"/>
                </a:cubicBezTo>
                <a:cubicBezTo>
                  <a:pt x="29116" y="41322"/>
                  <a:pt x="29193" y="41310"/>
                  <a:pt x="29272" y="41310"/>
                </a:cubicBezTo>
                <a:cubicBezTo>
                  <a:pt x="29296" y="41310"/>
                  <a:pt x="29321" y="41311"/>
                  <a:pt x="29344" y="41311"/>
                </a:cubicBezTo>
                <a:cubicBezTo>
                  <a:pt x="29443" y="41311"/>
                  <a:pt x="29526" y="41291"/>
                  <a:pt x="29514" y="41083"/>
                </a:cubicBezTo>
                <a:cubicBezTo>
                  <a:pt x="29482" y="40754"/>
                  <a:pt x="29209" y="40979"/>
                  <a:pt x="29049" y="40778"/>
                </a:cubicBezTo>
                <a:cubicBezTo>
                  <a:pt x="28961" y="40658"/>
                  <a:pt x="29105" y="40634"/>
                  <a:pt x="29097" y="40506"/>
                </a:cubicBezTo>
                <a:cubicBezTo>
                  <a:pt x="29089" y="40346"/>
                  <a:pt x="29001" y="40410"/>
                  <a:pt x="28873" y="40354"/>
                </a:cubicBezTo>
                <a:cubicBezTo>
                  <a:pt x="28745" y="40290"/>
                  <a:pt x="28720" y="40258"/>
                  <a:pt x="28728" y="40114"/>
                </a:cubicBezTo>
                <a:cubicBezTo>
                  <a:pt x="28728" y="39921"/>
                  <a:pt x="28809" y="39953"/>
                  <a:pt x="28913" y="39825"/>
                </a:cubicBezTo>
                <a:cubicBezTo>
                  <a:pt x="29068" y="39633"/>
                  <a:pt x="28902" y="39576"/>
                  <a:pt x="28724" y="39576"/>
                </a:cubicBezTo>
                <a:cubicBezTo>
                  <a:pt x="28664" y="39576"/>
                  <a:pt x="28603" y="39583"/>
                  <a:pt x="28552" y="39593"/>
                </a:cubicBezTo>
                <a:cubicBezTo>
                  <a:pt x="28528" y="39601"/>
                  <a:pt x="28504" y="39601"/>
                  <a:pt x="28472" y="39609"/>
                </a:cubicBezTo>
                <a:lnTo>
                  <a:pt x="28464" y="39601"/>
                </a:lnTo>
                <a:cubicBezTo>
                  <a:pt x="28568" y="39513"/>
                  <a:pt x="28640" y="39401"/>
                  <a:pt x="28536" y="39248"/>
                </a:cubicBezTo>
                <a:cubicBezTo>
                  <a:pt x="28488" y="39160"/>
                  <a:pt x="28344" y="39176"/>
                  <a:pt x="28288" y="39080"/>
                </a:cubicBezTo>
                <a:cubicBezTo>
                  <a:pt x="28240" y="38992"/>
                  <a:pt x="28264" y="38840"/>
                  <a:pt x="28288" y="38760"/>
                </a:cubicBezTo>
                <a:cubicBezTo>
                  <a:pt x="28432" y="38848"/>
                  <a:pt x="28616" y="38984"/>
                  <a:pt x="28785" y="39032"/>
                </a:cubicBezTo>
                <a:cubicBezTo>
                  <a:pt x="28809" y="38832"/>
                  <a:pt x="28712" y="38744"/>
                  <a:pt x="28616" y="38583"/>
                </a:cubicBezTo>
                <a:cubicBezTo>
                  <a:pt x="28528" y="38423"/>
                  <a:pt x="28488" y="38247"/>
                  <a:pt x="28432" y="38079"/>
                </a:cubicBezTo>
                <a:cubicBezTo>
                  <a:pt x="28376" y="37935"/>
                  <a:pt x="28312" y="37814"/>
                  <a:pt x="28304" y="37654"/>
                </a:cubicBezTo>
                <a:cubicBezTo>
                  <a:pt x="28304" y="37526"/>
                  <a:pt x="28360" y="37406"/>
                  <a:pt x="28352" y="37270"/>
                </a:cubicBezTo>
                <a:lnTo>
                  <a:pt x="28352" y="37270"/>
                </a:lnTo>
                <a:cubicBezTo>
                  <a:pt x="28368" y="37398"/>
                  <a:pt x="28512" y="37502"/>
                  <a:pt x="28600" y="37574"/>
                </a:cubicBezTo>
                <a:cubicBezTo>
                  <a:pt x="28696" y="37374"/>
                  <a:pt x="28432" y="37069"/>
                  <a:pt x="28352" y="36901"/>
                </a:cubicBezTo>
                <a:cubicBezTo>
                  <a:pt x="28232" y="36653"/>
                  <a:pt x="27999" y="36460"/>
                  <a:pt x="27823" y="36244"/>
                </a:cubicBezTo>
                <a:cubicBezTo>
                  <a:pt x="28056" y="36236"/>
                  <a:pt x="28160" y="36268"/>
                  <a:pt x="28144" y="36012"/>
                </a:cubicBezTo>
                <a:cubicBezTo>
                  <a:pt x="28128" y="35747"/>
                  <a:pt x="27895" y="35571"/>
                  <a:pt x="27855" y="35331"/>
                </a:cubicBezTo>
                <a:cubicBezTo>
                  <a:pt x="28096" y="35275"/>
                  <a:pt x="28056" y="35083"/>
                  <a:pt x="28080" y="34898"/>
                </a:cubicBezTo>
                <a:cubicBezTo>
                  <a:pt x="28096" y="34778"/>
                  <a:pt x="28192" y="34794"/>
                  <a:pt x="28064" y="34650"/>
                </a:cubicBezTo>
                <a:cubicBezTo>
                  <a:pt x="27999" y="34586"/>
                  <a:pt x="27895" y="34554"/>
                  <a:pt x="27815" y="34530"/>
                </a:cubicBezTo>
                <a:cubicBezTo>
                  <a:pt x="27831" y="34402"/>
                  <a:pt x="27975" y="34297"/>
                  <a:pt x="27999" y="34137"/>
                </a:cubicBezTo>
                <a:cubicBezTo>
                  <a:pt x="28015" y="34025"/>
                  <a:pt x="27991" y="33921"/>
                  <a:pt x="27927" y="33825"/>
                </a:cubicBezTo>
                <a:cubicBezTo>
                  <a:pt x="27519" y="33761"/>
                  <a:pt x="27383" y="33625"/>
                  <a:pt x="27214" y="33280"/>
                </a:cubicBezTo>
                <a:cubicBezTo>
                  <a:pt x="27150" y="33144"/>
                  <a:pt x="27078" y="33032"/>
                  <a:pt x="27030" y="32879"/>
                </a:cubicBezTo>
                <a:cubicBezTo>
                  <a:pt x="26974" y="32719"/>
                  <a:pt x="26894" y="32663"/>
                  <a:pt x="26806" y="32527"/>
                </a:cubicBezTo>
                <a:cubicBezTo>
                  <a:pt x="26646" y="32271"/>
                  <a:pt x="26974" y="32078"/>
                  <a:pt x="26894" y="31806"/>
                </a:cubicBezTo>
                <a:cubicBezTo>
                  <a:pt x="26854" y="31686"/>
                  <a:pt x="26670" y="31566"/>
                  <a:pt x="26670" y="31429"/>
                </a:cubicBezTo>
                <a:cubicBezTo>
                  <a:pt x="26670" y="31293"/>
                  <a:pt x="26790" y="31189"/>
                  <a:pt x="26814" y="31053"/>
                </a:cubicBezTo>
                <a:cubicBezTo>
                  <a:pt x="26773" y="31031"/>
                  <a:pt x="26738" y="31021"/>
                  <a:pt x="26706" y="31021"/>
                </a:cubicBezTo>
                <a:cubicBezTo>
                  <a:pt x="26512" y="31021"/>
                  <a:pt x="26473" y="31394"/>
                  <a:pt x="26445" y="31518"/>
                </a:cubicBezTo>
                <a:cubicBezTo>
                  <a:pt x="26165" y="31453"/>
                  <a:pt x="26301" y="31277"/>
                  <a:pt x="26317" y="31109"/>
                </a:cubicBezTo>
                <a:cubicBezTo>
                  <a:pt x="26332" y="30979"/>
                  <a:pt x="26246" y="30690"/>
                  <a:pt x="26058" y="30690"/>
                </a:cubicBezTo>
                <a:cubicBezTo>
                  <a:pt x="26049" y="30690"/>
                  <a:pt x="26039" y="30691"/>
                  <a:pt x="26029" y="30692"/>
                </a:cubicBezTo>
                <a:cubicBezTo>
                  <a:pt x="25857" y="30718"/>
                  <a:pt x="25918" y="30935"/>
                  <a:pt x="25805" y="30935"/>
                </a:cubicBezTo>
                <a:cubicBezTo>
                  <a:pt x="25776" y="30935"/>
                  <a:pt x="25736" y="30921"/>
                  <a:pt x="25676" y="30885"/>
                </a:cubicBezTo>
                <a:cubicBezTo>
                  <a:pt x="25572" y="30829"/>
                  <a:pt x="25532" y="30684"/>
                  <a:pt x="25452" y="30604"/>
                </a:cubicBezTo>
                <a:lnTo>
                  <a:pt x="25468" y="30596"/>
                </a:lnTo>
                <a:cubicBezTo>
                  <a:pt x="25332" y="30300"/>
                  <a:pt x="25204" y="29947"/>
                  <a:pt x="24979" y="29691"/>
                </a:cubicBezTo>
                <a:cubicBezTo>
                  <a:pt x="24915" y="29619"/>
                  <a:pt x="24811" y="29587"/>
                  <a:pt x="24771" y="29491"/>
                </a:cubicBezTo>
                <a:cubicBezTo>
                  <a:pt x="24715" y="29387"/>
                  <a:pt x="24795" y="29266"/>
                  <a:pt x="24763" y="29178"/>
                </a:cubicBezTo>
                <a:cubicBezTo>
                  <a:pt x="24699" y="28994"/>
                  <a:pt x="24386" y="28914"/>
                  <a:pt x="24410" y="28642"/>
                </a:cubicBezTo>
                <a:cubicBezTo>
                  <a:pt x="24410" y="28561"/>
                  <a:pt x="24459" y="28449"/>
                  <a:pt x="24531" y="28385"/>
                </a:cubicBezTo>
                <a:cubicBezTo>
                  <a:pt x="24595" y="28337"/>
                  <a:pt x="24835" y="28289"/>
                  <a:pt x="24859" y="28225"/>
                </a:cubicBezTo>
                <a:cubicBezTo>
                  <a:pt x="24934" y="28069"/>
                  <a:pt x="24645" y="27967"/>
                  <a:pt x="24456" y="27967"/>
                </a:cubicBezTo>
                <a:cubicBezTo>
                  <a:pt x="24403" y="27967"/>
                  <a:pt x="24357" y="27975"/>
                  <a:pt x="24330" y="27993"/>
                </a:cubicBezTo>
                <a:cubicBezTo>
                  <a:pt x="24162" y="28092"/>
                  <a:pt x="24125" y="28492"/>
                  <a:pt x="23877" y="28492"/>
                </a:cubicBezTo>
                <a:cubicBezTo>
                  <a:pt x="23866" y="28492"/>
                  <a:pt x="23854" y="28491"/>
                  <a:pt x="23842" y="28489"/>
                </a:cubicBezTo>
                <a:cubicBezTo>
                  <a:pt x="23754" y="28465"/>
                  <a:pt x="23633" y="28353"/>
                  <a:pt x="23681" y="28241"/>
                </a:cubicBezTo>
                <a:cubicBezTo>
                  <a:pt x="23713" y="28145"/>
                  <a:pt x="23914" y="28121"/>
                  <a:pt x="23994" y="28065"/>
                </a:cubicBezTo>
                <a:cubicBezTo>
                  <a:pt x="24322" y="27824"/>
                  <a:pt x="23898" y="27945"/>
                  <a:pt x="23746" y="27881"/>
                </a:cubicBezTo>
                <a:cubicBezTo>
                  <a:pt x="23617" y="27832"/>
                  <a:pt x="23601" y="27736"/>
                  <a:pt x="23521" y="27648"/>
                </a:cubicBezTo>
                <a:cubicBezTo>
                  <a:pt x="23425" y="27552"/>
                  <a:pt x="23361" y="27520"/>
                  <a:pt x="23209" y="27496"/>
                </a:cubicBezTo>
                <a:lnTo>
                  <a:pt x="23209" y="27496"/>
                </a:lnTo>
                <a:cubicBezTo>
                  <a:pt x="23178" y="27644"/>
                  <a:pt x="23299" y="27793"/>
                  <a:pt x="23075" y="27793"/>
                </a:cubicBezTo>
                <a:cubicBezTo>
                  <a:pt x="23069" y="27793"/>
                  <a:pt x="23063" y="27793"/>
                  <a:pt x="23057" y="27792"/>
                </a:cubicBezTo>
                <a:cubicBezTo>
                  <a:pt x="22856" y="27776"/>
                  <a:pt x="22808" y="27528"/>
                  <a:pt x="22600" y="27512"/>
                </a:cubicBezTo>
                <a:lnTo>
                  <a:pt x="22600" y="27512"/>
                </a:lnTo>
                <a:cubicBezTo>
                  <a:pt x="22520" y="27656"/>
                  <a:pt x="22712" y="27672"/>
                  <a:pt x="22744" y="27784"/>
                </a:cubicBezTo>
                <a:cubicBezTo>
                  <a:pt x="22707" y="27803"/>
                  <a:pt x="22638" y="27816"/>
                  <a:pt x="22570" y="27816"/>
                </a:cubicBezTo>
                <a:cubicBezTo>
                  <a:pt x="22521" y="27816"/>
                  <a:pt x="22473" y="27809"/>
                  <a:pt x="22440" y="27792"/>
                </a:cubicBezTo>
                <a:cubicBezTo>
                  <a:pt x="22239" y="27656"/>
                  <a:pt x="22456" y="27600"/>
                  <a:pt x="22456" y="27472"/>
                </a:cubicBezTo>
                <a:cubicBezTo>
                  <a:pt x="22456" y="27312"/>
                  <a:pt x="22047" y="27087"/>
                  <a:pt x="21887" y="27007"/>
                </a:cubicBezTo>
                <a:cubicBezTo>
                  <a:pt x="21803" y="26962"/>
                  <a:pt x="21690" y="26951"/>
                  <a:pt x="21566" y="26951"/>
                </a:cubicBezTo>
                <a:cubicBezTo>
                  <a:pt x="21446" y="26951"/>
                  <a:pt x="21316" y="26961"/>
                  <a:pt x="21192" y="26961"/>
                </a:cubicBezTo>
                <a:cubicBezTo>
                  <a:pt x="20916" y="26961"/>
                  <a:pt x="20667" y="26911"/>
                  <a:pt x="20613" y="26591"/>
                </a:cubicBezTo>
                <a:cubicBezTo>
                  <a:pt x="20618" y="26591"/>
                  <a:pt x="20622" y="26591"/>
                  <a:pt x="20627" y="26591"/>
                </a:cubicBezTo>
                <a:cubicBezTo>
                  <a:pt x="20871" y="26591"/>
                  <a:pt x="21130" y="26800"/>
                  <a:pt x="21374" y="26831"/>
                </a:cubicBezTo>
                <a:cubicBezTo>
                  <a:pt x="21406" y="26511"/>
                  <a:pt x="21054" y="26310"/>
                  <a:pt x="20821" y="26118"/>
                </a:cubicBezTo>
                <a:cubicBezTo>
                  <a:pt x="20706" y="26010"/>
                  <a:pt x="20281" y="25660"/>
                  <a:pt x="20098" y="25660"/>
                </a:cubicBezTo>
                <a:cubicBezTo>
                  <a:pt x="20091" y="25660"/>
                  <a:pt x="20083" y="25660"/>
                  <a:pt x="20076" y="25661"/>
                </a:cubicBezTo>
                <a:cubicBezTo>
                  <a:pt x="20002" y="25675"/>
                  <a:pt x="19938" y="25839"/>
                  <a:pt x="19857" y="25839"/>
                </a:cubicBezTo>
                <a:cubicBezTo>
                  <a:pt x="19843" y="25839"/>
                  <a:pt x="19828" y="25834"/>
                  <a:pt x="19812" y="25822"/>
                </a:cubicBezTo>
                <a:cubicBezTo>
                  <a:pt x="19724" y="25750"/>
                  <a:pt x="19812" y="25533"/>
                  <a:pt x="19804" y="25453"/>
                </a:cubicBezTo>
                <a:cubicBezTo>
                  <a:pt x="19796" y="25309"/>
                  <a:pt x="19796" y="25293"/>
                  <a:pt x="19684" y="25197"/>
                </a:cubicBezTo>
                <a:cubicBezTo>
                  <a:pt x="19484" y="25021"/>
                  <a:pt x="19580" y="25197"/>
                  <a:pt x="19620" y="24964"/>
                </a:cubicBezTo>
                <a:cubicBezTo>
                  <a:pt x="19676" y="24620"/>
                  <a:pt x="19299" y="24612"/>
                  <a:pt x="19059" y="24492"/>
                </a:cubicBezTo>
                <a:cubicBezTo>
                  <a:pt x="18819" y="24364"/>
                  <a:pt x="18594" y="24211"/>
                  <a:pt x="18346" y="24083"/>
                </a:cubicBezTo>
                <a:cubicBezTo>
                  <a:pt x="18066" y="23939"/>
                  <a:pt x="17857" y="23787"/>
                  <a:pt x="17633" y="23587"/>
                </a:cubicBezTo>
                <a:lnTo>
                  <a:pt x="17689" y="23410"/>
                </a:lnTo>
                <a:cubicBezTo>
                  <a:pt x="17465" y="23194"/>
                  <a:pt x="17192" y="22954"/>
                  <a:pt x="17008" y="22689"/>
                </a:cubicBezTo>
                <a:cubicBezTo>
                  <a:pt x="16872" y="22497"/>
                  <a:pt x="16616" y="22169"/>
                  <a:pt x="16616" y="21936"/>
                </a:cubicBezTo>
                <a:cubicBezTo>
                  <a:pt x="16624" y="21736"/>
                  <a:pt x="16744" y="21736"/>
                  <a:pt x="16840" y="21608"/>
                </a:cubicBezTo>
                <a:cubicBezTo>
                  <a:pt x="16992" y="21432"/>
                  <a:pt x="16912" y="21424"/>
                  <a:pt x="16800" y="21279"/>
                </a:cubicBezTo>
                <a:cubicBezTo>
                  <a:pt x="16696" y="21143"/>
                  <a:pt x="16704" y="21015"/>
                  <a:pt x="16616" y="20887"/>
                </a:cubicBezTo>
                <a:cubicBezTo>
                  <a:pt x="16573" y="20831"/>
                  <a:pt x="16490" y="20774"/>
                  <a:pt x="16422" y="20774"/>
                </a:cubicBezTo>
                <a:cubicBezTo>
                  <a:pt x="16373" y="20774"/>
                  <a:pt x="16332" y="20802"/>
                  <a:pt x="16319" y="20879"/>
                </a:cubicBezTo>
                <a:cubicBezTo>
                  <a:pt x="16175" y="20855"/>
                  <a:pt x="16055" y="20630"/>
                  <a:pt x="15927" y="20542"/>
                </a:cubicBezTo>
                <a:cubicBezTo>
                  <a:pt x="15798" y="20438"/>
                  <a:pt x="15638" y="20366"/>
                  <a:pt x="15494" y="20286"/>
                </a:cubicBezTo>
                <a:cubicBezTo>
                  <a:pt x="15198" y="20110"/>
                  <a:pt x="15061" y="19749"/>
                  <a:pt x="14829" y="19493"/>
                </a:cubicBezTo>
                <a:cubicBezTo>
                  <a:pt x="14725" y="19573"/>
                  <a:pt x="14757" y="19709"/>
                  <a:pt x="14685" y="19797"/>
                </a:cubicBezTo>
                <a:cubicBezTo>
                  <a:pt x="14589" y="19621"/>
                  <a:pt x="14581" y="19437"/>
                  <a:pt x="14453" y="19269"/>
                </a:cubicBezTo>
                <a:cubicBezTo>
                  <a:pt x="14340" y="19116"/>
                  <a:pt x="14300" y="18996"/>
                  <a:pt x="14228" y="18828"/>
                </a:cubicBezTo>
                <a:cubicBezTo>
                  <a:pt x="14132" y="18596"/>
                  <a:pt x="13579" y="18123"/>
                  <a:pt x="14060" y="18019"/>
                </a:cubicBezTo>
                <a:cubicBezTo>
                  <a:pt x="13852" y="17891"/>
                  <a:pt x="13619" y="17778"/>
                  <a:pt x="13459" y="17578"/>
                </a:cubicBezTo>
                <a:cubicBezTo>
                  <a:pt x="13347" y="17418"/>
                  <a:pt x="13291" y="17065"/>
                  <a:pt x="13571" y="17017"/>
                </a:cubicBezTo>
                <a:cubicBezTo>
                  <a:pt x="13585" y="17015"/>
                  <a:pt x="13599" y="17014"/>
                  <a:pt x="13613" y="17014"/>
                </a:cubicBezTo>
                <a:cubicBezTo>
                  <a:pt x="13742" y="17014"/>
                  <a:pt x="13892" y="17101"/>
                  <a:pt x="13984" y="17101"/>
                </a:cubicBezTo>
                <a:cubicBezTo>
                  <a:pt x="14056" y="17101"/>
                  <a:pt x="14093" y="17049"/>
                  <a:pt x="14060" y="16865"/>
                </a:cubicBezTo>
                <a:cubicBezTo>
                  <a:pt x="14020" y="16641"/>
                  <a:pt x="13892" y="16457"/>
                  <a:pt x="14084" y="16280"/>
                </a:cubicBezTo>
                <a:cubicBezTo>
                  <a:pt x="14180" y="16192"/>
                  <a:pt x="14268" y="16264"/>
                  <a:pt x="14292" y="16088"/>
                </a:cubicBezTo>
                <a:cubicBezTo>
                  <a:pt x="14308" y="15952"/>
                  <a:pt x="14188" y="15872"/>
                  <a:pt x="14172" y="15744"/>
                </a:cubicBezTo>
                <a:cubicBezTo>
                  <a:pt x="14108" y="15439"/>
                  <a:pt x="14397" y="15407"/>
                  <a:pt x="14501" y="15183"/>
                </a:cubicBezTo>
                <a:cubicBezTo>
                  <a:pt x="14589" y="15007"/>
                  <a:pt x="14437" y="14758"/>
                  <a:pt x="14517" y="14566"/>
                </a:cubicBezTo>
                <a:cubicBezTo>
                  <a:pt x="14565" y="14446"/>
                  <a:pt x="14693" y="14414"/>
                  <a:pt x="14749" y="14294"/>
                </a:cubicBezTo>
                <a:cubicBezTo>
                  <a:pt x="14789" y="14198"/>
                  <a:pt x="14749" y="14061"/>
                  <a:pt x="14797" y="13957"/>
                </a:cubicBezTo>
                <a:cubicBezTo>
                  <a:pt x="14869" y="13773"/>
                  <a:pt x="14989" y="13396"/>
                  <a:pt x="15182" y="13372"/>
                </a:cubicBezTo>
                <a:cubicBezTo>
                  <a:pt x="15191" y="13371"/>
                  <a:pt x="15200" y="13371"/>
                  <a:pt x="15210" y="13371"/>
                </a:cubicBezTo>
                <a:cubicBezTo>
                  <a:pt x="15341" y="13371"/>
                  <a:pt x="15497" y="13459"/>
                  <a:pt x="15624" y="13459"/>
                </a:cubicBezTo>
                <a:cubicBezTo>
                  <a:pt x="15712" y="13459"/>
                  <a:pt x="15787" y="13417"/>
                  <a:pt x="15831" y="13276"/>
                </a:cubicBezTo>
                <a:lnTo>
                  <a:pt x="15831" y="13204"/>
                </a:lnTo>
                <a:cubicBezTo>
                  <a:pt x="15935" y="13004"/>
                  <a:pt x="16183" y="12579"/>
                  <a:pt x="16431" y="12539"/>
                </a:cubicBezTo>
                <a:cubicBezTo>
                  <a:pt x="16450" y="12535"/>
                  <a:pt x="16469" y="12533"/>
                  <a:pt x="16488" y="12533"/>
                </a:cubicBezTo>
                <a:cubicBezTo>
                  <a:pt x="16583" y="12533"/>
                  <a:pt x="16683" y="12575"/>
                  <a:pt x="16782" y="12575"/>
                </a:cubicBezTo>
                <a:cubicBezTo>
                  <a:pt x="16818" y="12575"/>
                  <a:pt x="16853" y="12570"/>
                  <a:pt x="16888" y="12555"/>
                </a:cubicBezTo>
                <a:cubicBezTo>
                  <a:pt x="17064" y="12491"/>
                  <a:pt x="17136" y="12307"/>
                  <a:pt x="17192" y="12147"/>
                </a:cubicBezTo>
                <a:cubicBezTo>
                  <a:pt x="17297" y="11850"/>
                  <a:pt x="17401" y="11562"/>
                  <a:pt x="17465" y="11265"/>
                </a:cubicBezTo>
                <a:cubicBezTo>
                  <a:pt x="17497" y="11121"/>
                  <a:pt x="17465" y="10961"/>
                  <a:pt x="17625" y="10913"/>
                </a:cubicBezTo>
                <a:cubicBezTo>
                  <a:pt x="17646" y="10906"/>
                  <a:pt x="17668" y="10904"/>
                  <a:pt x="17692" y="10904"/>
                </a:cubicBezTo>
                <a:cubicBezTo>
                  <a:pt x="17802" y="10904"/>
                  <a:pt x="17935" y="10963"/>
                  <a:pt x="18050" y="10963"/>
                </a:cubicBezTo>
                <a:cubicBezTo>
                  <a:pt x="18061" y="10963"/>
                  <a:pt x="18071" y="10962"/>
                  <a:pt x="18082" y="10961"/>
                </a:cubicBezTo>
                <a:cubicBezTo>
                  <a:pt x="18098" y="10793"/>
                  <a:pt x="17897" y="10713"/>
                  <a:pt x="17881" y="10528"/>
                </a:cubicBezTo>
                <a:cubicBezTo>
                  <a:pt x="17865" y="10384"/>
                  <a:pt x="17961" y="10168"/>
                  <a:pt x="17897" y="10040"/>
                </a:cubicBezTo>
                <a:cubicBezTo>
                  <a:pt x="17857" y="9944"/>
                  <a:pt x="17729" y="9960"/>
                  <a:pt x="17689" y="9896"/>
                </a:cubicBezTo>
                <a:cubicBezTo>
                  <a:pt x="17601" y="9727"/>
                  <a:pt x="17769" y="9823"/>
                  <a:pt x="17793" y="9695"/>
                </a:cubicBezTo>
                <a:cubicBezTo>
                  <a:pt x="17833" y="9543"/>
                  <a:pt x="17593" y="9351"/>
                  <a:pt x="17473" y="9239"/>
                </a:cubicBezTo>
                <a:cubicBezTo>
                  <a:pt x="17500" y="9235"/>
                  <a:pt x="17527" y="9233"/>
                  <a:pt x="17554" y="9233"/>
                </a:cubicBezTo>
                <a:cubicBezTo>
                  <a:pt x="17868" y="9233"/>
                  <a:pt x="18158" y="9476"/>
                  <a:pt x="18394" y="9623"/>
                </a:cubicBezTo>
                <a:cubicBezTo>
                  <a:pt x="18426" y="9503"/>
                  <a:pt x="18330" y="9415"/>
                  <a:pt x="18290" y="9319"/>
                </a:cubicBezTo>
                <a:lnTo>
                  <a:pt x="18290" y="9319"/>
                </a:lnTo>
                <a:cubicBezTo>
                  <a:pt x="18458" y="9327"/>
                  <a:pt x="18594" y="9447"/>
                  <a:pt x="18747" y="9495"/>
                </a:cubicBezTo>
                <a:cubicBezTo>
                  <a:pt x="18832" y="9523"/>
                  <a:pt x="18886" y="9537"/>
                  <a:pt x="18928" y="9537"/>
                </a:cubicBezTo>
                <a:cubicBezTo>
                  <a:pt x="19015" y="9537"/>
                  <a:pt x="19046" y="9478"/>
                  <a:pt x="19187" y="9375"/>
                </a:cubicBezTo>
                <a:cubicBezTo>
                  <a:pt x="19265" y="9319"/>
                  <a:pt x="19314" y="9296"/>
                  <a:pt x="19350" y="9296"/>
                </a:cubicBezTo>
                <a:cubicBezTo>
                  <a:pt x="19422" y="9296"/>
                  <a:pt x="19444" y="9385"/>
                  <a:pt x="19540" y="9471"/>
                </a:cubicBezTo>
                <a:cubicBezTo>
                  <a:pt x="19607" y="9531"/>
                  <a:pt x="19669" y="9552"/>
                  <a:pt x="19736" y="9552"/>
                </a:cubicBezTo>
                <a:cubicBezTo>
                  <a:pt x="19812" y="9552"/>
                  <a:pt x="19894" y="9525"/>
                  <a:pt x="19996" y="9495"/>
                </a:cubicBezTo>
                <a:cubicBezTo>
                  <a:pt x="20485" y="9351"/>
                  <a:pt x="20052" y="9070"/>
                  <a:pt x="20181" y="8718"/>
                </a:cubicBezTo>
                <a:cubicBezTo>
                  <a:pt x="20301" y="8373"/>
                  <a:pt x="20693" y="8213"/>
                  <a:pt x="20974" y="8013"/>
                </a:cubicBezTo>
                <a:cubicBezTo>
                  <a:pt x="20982" y="8128"/>
                  <a:pt x="21018" y="8173"/>
                  <a:pt x="21063" y="8173"/>
                </a:cubicBezTo>
                <a:cubicBezTo>
                  <a:pt x="21148" y="8173"/>
                  <a:pt x="21262" y="8008"/>
                  <a:pt x="21262" y="7861"/>
                </a:cubicBezTo>
                <a:cubicBezTo>
                  <a:pt x="21372" y="7874"/>
                  <a:pt x="21447" y="7887"/>
                  <a:pt x="21505" y="7887"/>
                </a:cubicBezTo>
                <a:cubicBezTo>
                  <a:pt x="21615" y="7887"/>
                  <a:pt x="21656" y="7840"/>
                  <a:pt x="21735" y="7660"/>
                </a:cubicBezTo>
                <a:cubicBezTo>
                  <a:pt x="21862" y="7375"/>
                  <a:pt x="22012" y="7490"/>
                  <a:pt x="22263" y="7368"/>
                </a:cubicBezTo>
                <a:lnTo>
                  <a:pt x="22263" y="7368"/>
                </a:lnTo>
                <a:cubicBezTo>
                  <a:pt x="22163" y="7420"/>
                  <a:pt x="22087" y="7567"/>
                  <a:pt x="22071" y="7660"/>
                </a:cubicBezTo>
                <a:cubicBezTo>
                  <a:pt x="22120" y="7663"/>
                  <a:pt x="22193" y="7666"/>
                  <a:pt x="22273" y="7666"/>
                </a:cubicBezTo>
                <a:cubicBezTo>
                  <a:pt x="22443" y="7666"/>
                  <a:pt x="22646" y="7651"/>
                  <a:pt x="22728" y="7580"/>
                </a:cubicBezTo>
                <a:cubicBezTo>
                  <a:pt x="22816" y="7508"/>
                  <a:pt x="22816" y="7380"/>
                  <a:pt x="22864" y="7292"/>
                </a:cubicBezTo>
                <a:cubicBezTo>
                  <a:pt x="22912" y="7180"/>
                  <a:pt x="23033" y="7116"/>
                  <a:pt x="23065" y="7004"/>
                </a:cubicBezTo>
                <a:cubicBezTo>
                  <a:pt x="22896" y="6947"/>
                  <a:pt x="22584" y="7036"/>
                  <a:pt x="22440" y="6867"/>
                </a:cubicBezTo>
                <a:cubicBezTo>
                  <a:pt x="22344" y="6747"/>
                  <a:pt x="22480" y="6715"/>
                  <a:pt x="22280" y="6651"/>
                </a:cubicBezTo>
                <a:cubicBezTo>
                  <a:pt x="22226" y="6630"/>
                  <a:pt x="22148" y="6626"/>
                  <a:pt x="22078" y="6626"/>
                </a:cubicBezTo>
                <a:cubicBezTo>
                  <a:pt x="22043" y="6626"/>
                  <a:pt x="22010" y="6627"/>
                  <a:pt x="21983" y="6627"/>
                </a:cubicBezTo>
                <a:cubicBezTo>
                  <a:pt x="21759" y="6643"/>
                  <a:pt x="21534" y="6739"/>
                  <a:pt x="21326" y="6803"/>
                </a:cubicBezTo>
                <a:cubicBezTo>
                  <a:pt x="21102" y="6867"/>
                  <a:pt x="20886" y="6907"/>
                  <a:pt x="20653" y="6963"/>
                </a:cubicBezTo>
                <a:cubicBezTo>
                  <a:pt x="20653" y="6883"/>
                  <a:pt x="20685" y="6803"/>
                  <a:pt x="20693" y="6731"/>
                </a:cubicBezTo>
                <a:cubicBezTo>
                  <a:pt x="20677" y="6725"/>
                  <a:pt x="20660" y="6722"/>
                  <a:pt x="20642" y="6722"/>
                </a:cubicBezTo>
                <a:cubicBezTo>
                  <a:pt x="20509" y="6722"/>
                  <a:pt x="20347" y="6883"/>
                  <a:pt x="20216" y="6883"/>
                </a:cubicBezTo>
                <a:cubicBezTo>
                  <a:pt x="20170" y="6883"/>
                  <a:pt x="20128" y="6864"/>
                  <a:pt x="20092" y="6811"/>
                </a:cubicBezTo>
                <a:cubicBezTo>
                  <a:pt x="20020" y="6691"/>
                  <a:pt x="20124" y="6659"/>
                  <a:pt x="19972" y="6547"/>
                </a:cubicBezTo>
                <a:cubicBezTo>
                  <a:pt x="19884" y="6483"/>
                  <a:pt x="19780" y="6467"/>
                  <a:pt x="19668" y="6427"/>
                </a:cubicBezTo>
                <a:cubicBezTo>
                  <a:pt x="19460" y="6355"/>
                  <a:pt x="19171" y="6274"/>
                  <a:pt x="19059" y="6074"/>
                </a:cubicBezTo>
                <a:cubicBezTo>
                  <a:pt x="19011" y="5986"/>
                  <a:pt x="19043" y="5890"/>
                  <a:pt x="18979" y="5818"/>
                </a:cubicBezTo>
                <a:cubicBezTo>
                  <a:pt x="18883" y="5706"/>
                  <a:pt x="18771" y="5754"/>
                  <a:pt x="18650" y="5730"/>
                </a:cubicBezTo>
                <a:cubicBezTo>
                  <a:pt x="18386" y="5682"/>
                  <a:pt x="18498" y="5465"/>
                  <a:pt x="18266" y="5353"/>
                </a:cubicBezTo>
                <a:cubicBezTo>
                  <a:pt x="18098" y="5265"/>
                  <a:pt x="17809" y="5265"/>
                  <a:pt x="17673" y="5153"/>
                </a:cubicBezTo>
                <a:cubicBezTo>
                  <a:pt x="17593" y="5089"/>
                  <a:pt x="17561" y="5009"/>
                  <a:pt x="17585" y="4889"/>
                </a:cubicBezTo>
                <a:cubicBezTo>
                  <a:pt x="17625" y="4768"/>
                  <a:pt x="17761" y="4712"/>
                  <a:pt x="17793" y="4600"/>
                </a:cubicBezTo>
                <a:cubicBezTo>
                  <a:pt x="17857" y="4344"/>
                  <a:pt x="17505" y="4312"/>
                  <a:pt x="17337" y="4240"/>
                </a:cubicBezTo>
                <a:cubicBezTo>
                  <a:pt x="17232" y="4184"/>
                  <a:pt x="16992" y="4031"/>
                  <a:pt x="16928" y="3935"/>
                </a:cubicBezTo>
                <a:cubicBezTo>
                  <a:pt x="16800" y="3759"/>
                  <a:pt x="16944" y="3671"/>
                  <a:pt x="17048" y="3519"/>
                </a:cubicBezTo>
                <a:cubicBezTo>
                  <a:pt x="17194" y="3289"/>
                  <a:pt x="17449" y="2964"/>
                  <a:pt x="17751" y="2964"/>
                </a:cubicBezTo>
                <a:cubicBezTo>
                  <a:pt x="17765" y="2964"/>
                  <a:pt x="17779" y="2964"/>
                  <a:pt x="17793" y="2966"/>
                </a:cubicBezTo>
                <a:cubicBezTo>
                  <a:pt x="17697" y="2766"/>
                  <a:pt x="17409" y="2862"/>
                  <a:pt x="17465" y="2645"/>
                </a:cubicBezTo>
                <a:cubicBezTo>
                  <a:pt x="17513" y="2437"/>
                  <a:pt x="17777" y="2365"/>
                  <a:pt x="17961" y="2333"/>
                </a:cubicBezTo>
                <a:cubicBezTo>
                  <a:pt x="18290" y="2261"/>
                  <a:pt x="18178" y="2181"/>
                  <a:pt x="17953" y="2053"/>
                </a:cubicBezTo>
                <a:cubicBezTo>
                  <a:pt x="17782" y="1954"/>
                  <a:pt x="17751" y="1889"/>
                  <a:pt x="17627" y="1889"/>
                </a:cubicBezTo>
                <a:cubicBezTo>
                  <a:pt x="17589" y="1889"/>
                  <a:pt x="17543" y="1895"/>
                  <a:pt x="17481" y="1908"/>
                </a:cubicBezTo>
                <a:cubicBezTo>
                  <a:pt x="17398" y="1925"/>
                  <a:pt x="17325" y="1936"/>
                  <a:pt x="17254" y="1936"/>
                </a:cubicBezTo>
                <a:cubicBezTo>
                  <a:pt x="17153" y="1936"/>
                  <a:pt x="17057" y="1914"/>
                  <a:pt x="16944" y="1852"/>
                </a:cubicBezTo>
                <a:cubicBezTo>
                  <a:pt x="16798" y="1770"/>
                  <a:pt x="16741" y="1701"/>
                  <a:pt x="16618" y="1701"/>
                </a:cubicBezTo>
                <a:cubicBezTo>
                  <a:pt x="16573" y="1701"/>
                  <a:pt x="16519" y="1711"/>
                  <a:pt x="16447" y="1732"/>
                </a:cubicBezTo>
                <a:cubicBezTo>
                  <a:pt x="16308" y="1778"/>
                  <a:pt x="16125" y="1973"/>
                  <a:pt x="15990" y="1973"/>
                </a:cubicBezTo>
                <a:cubicBezTo>
                  <a:pt x="15985" y="1973"/>
                  <a:pt x="15980" y="1973"/>
                  <a:pt x="15975" y="1973"/>
                </a:cubicBezTo>
                <a:cubicBezTo>
                  <a:pt x="15758" y="1940"/>
                  <a:pt x="15863" y="1716"/>
                  <a:pt x="15863" y="1572"/>
                </a:cubicBezTo>
                <a:cubicBezTo>
                  <a:pt x="15602" y="1505"/>
                  <a:pt x="15381" y="1472"/>
                  <a:pt x="15119" y="1472"/>
                </a:cubicBezTo>
                <a:cubicBezTo>
                  <a:pt x="15067" y="1472"/>
                  <a:pt x="15013" y="1473"/>
                  <a:pt x="14957" y="1476"/>
                </a:cubicBezTo>
                <a:cubicBezTo>
                  <a:pt x="14989" y="1548"/>
                  <a:pt x="14989" y="1612"/>
                  <a:pt x="14973" y="1708"/>
                </a:cubicBezTo>
                <a:lnTo>
                  <a:pt x="14997" y="1716"/>
                </a:lnTo>
                <a:cubicBezTo>
                  <a:pt x="15010" y="1816"/>
                  <a:pt x="14925" y="1843"/>
                  <a:pt x="14825" y="1843"/>
                </a:cubicBezTo>
                <a:cubicBezTo>
                  <a:pt x="14740" y="1843"/>
                  <a:pt x="14644" y="1823"/>
                  <a:pt x="14589" y="1812"/>
                </a:cubicBezTo>
                <a:lnTo>
                  <a:pt x="14605" y="1740"/>
                </a:lnTo>
                <a:cubicBezTo>
                  <a:pt x="14533" y="1724"/>
                  <a:pt x="14477" y="1660"/>
                  <a:pt x="14405" y="1644"/>
                </a:cubicBezTo>
                <a:cubicBezTo>
                  <a:pt x="14380" y="1638"/>
                  <a:pt x="14354" y="1636"/>
                  <a:pt x="14327" y="1636"/>
                </a:cubicBezTo>
                <a:cubicBezTo>
                  <a:pt x="14284" y="1636"/>
                  <a:pt x="14239" y="1641"/>
                  <a:pt x="14195" y="1641"/>
                </a:cubicBezTo>
                <a:cubicBezTo>
                  <a:pt x="14163" y="1641"/>
                  <a:pt x="14131" y="1638"/>
                  <a:pt x="14100" y="1628"/>
                </a:cubicBezTo>
                <a:cubicBezTo>
                  <a:pt x="13876" y="1540"/>
                  <a:pt x="13884" y="1308"/>
                  <a:pt x="13603" y="1260"/>
                </a:cubicBezTo>
                <a:cubicBezTo>
                  <a:pt x="13323" y="1211"/>
                  <a:pt x="13219" y="1243"/>
                  <a:pt x="13107" y="955"/>
                </a:cubicBezTo>
                <a:cubicBezTo>
                  <a:pt x="13043" y="779"/>
                  <a:pt x="13171" y="458"/>
                  <a:pt x="12963" y="362"/>
                </a:cubicBezTo>
                <a:cubicBezTo>
                  <a:pt x="12940" y="353"/>
                  <a:pt x="12915" y="350"/>
                  <a:pt x="12888" y="350"/>
                </a:cubicBezTo>
                <a:cubicBezTo>
                  <a:pt x="12826" y="350"/>
                  <a:pt x="12755" y="367"/>
                  <a:pt x="12693" y="367"/>
                </a:cubicBezTo>
                <a:cubicBezTo>
                  <a:pt x="12666" y="367"/>
                  <a:pt x="12640" y="364"/>
                  <a:pt x="12618" y="354"/>
                </a:cubicBezTo>
                <a:cubicBezTo>
                  <a:pt x="12498" y="306"/>
                  <a:pt x="12482" y="154"/>
                  <a:pt x="12386" y="74"/>
                </a:cubicBezTo>
                <a:cubicBezTo>
                  <a:pt x="12333" y="36"/>
                  <a:pt x="12272" y="0"/>
                  <a:pt x="12210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32"/>
          <p:cNvSpPr/>
          <p:nvPr/>
        </p:nvSpPr>
        <p:spPr>
          <a:xfrm>
            <a:off x="6209725" y="341650"/>
            <a:ext cx="648000" cy="6012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E28EF-EC5D-085F-B43A-0C47E1F65E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7428" y="3939378"/>
            <a:ext cx="2963634" cy="407400"/>
          </a:xfr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>
                <a:latin typeface="Calibri"/>
              </a:rPr>
              <a:t>Rachel Pham &amp; Minh Tran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8;p32">
            <a:extLst>
              <a:ext uri="{FF2B5EF4-FFF2-40B4-BE49-F238E27FC236}">
                <a16:creationId xmlns:a16="http://schemas.microsoft.com/office/drawing/2014/main" id="{1EFBE6B4-84E2-0043-FA6B-685D70E19E2C}"/>
              </a:ext>
            </a:extLst>
          </p:cNvPr>
          <p:cNvSpPr txBox="1">
            <a:spLocks/>
          </p:cNvSpPr>
          <p:nvPr/>
        </p:nvSpPr>
        <p:spPr>
          <a:xfrm>
            <a:off x="714021" y="298471"/>
            <a:ext cx="7719237" cy="718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" sz="3200" b="1" dirty="0">
                <a:latin typeface="Calibri" panose="020F0502020204030204" pitchFamily="34" charset="0"/>
              </a:rPr>
              <a:t>Spatial Analysis | </a:t>
            </a:r>
            <a:r>
              <a:rPr lang="en" sz="3200" b="1" dirty="0">
                <a:solidFill>
                  <a:srgbClr val="C00000"/>
                </a:solidFill>
                <a:latin typeface="Calibri" panose="020F0502020204030204" pitchFamily="34" charset="0"/>
              </a:rPr>
              <a:t>Weighted Overlay</a:t>
            </a:r>
            <a:endParaRPr lang="en-US" sz="3200" dirty="0">
              <a:solidFill>
                <a:srgbClr val="000000"/>
              </a:solidFill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E117408-6E99-2956-AC14-BBF7C98AB42D}"/>
              </a:ext>
            </a:extLst>
          </p:cNvPr>
          <p:cNvGrpSpPr/>
          <p:nvPr/>
        </p:nvGrpSpPr>
        <p:grpSpPr>
          <a:xfrm>
            <a:off x="634827" y="1101752"/>
            <a:ext cx="8013705" cy="3601453"/>
            <a:chOff x="593414" y="1168012"/>
            <a:chExt cx="8013705" cy="3601453"/>
          </a:xfrm>
        </p:grpSpPr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C766377A-A768-961F-5087-1A19F46E5F29}"/>
                </a:ext>
              </a:extLst>
            </p:cNvPr>
            <p:cNvCxnSpPr>
              <a:cxnSpLocks/>
            </p:cNvCxnSpPr>
            <p:nvPr/>
          </p:nvCxnSpPr>
          <p:spPr>
            <a:xfrm>
              <a:off x="5096753" y="2202810"/>
              <a:ext cx="892696" cy="74918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1AD72DD0-37E7-2E23-BACF-AE232A1909D3}"/>
                </a:ext>
              </a:extLst>
            </p:cNvPr>
            <p:cNvCxnSpPr>
              <a:cxnSpLocks/>
            </p:cNvCxnSpPr>
            <p:nvPr/>
          </p:nvCxnSpPr>
          <p:spPr>
            <a:xfrm>
              <a:off x="5003955" y="2979176"/>
              <a:ext cx="995932" cy="1072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667D28CC-858A-C665-DD8C-1F5BE033EE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81413" y="3021211"/>
              <a:ext cx="912641" cy="71852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F5B345B4-0E5B-26B8-F3DC-6911A9146BD6}"/>
                </a:ext>
              </a:extLst>
            </p:cNvPr>
            <p:cNvCxnSpPr>
              <a:cxnSpLocks/>
            </p:cNvCxnSpPr>
            <p:nvPr/>
          </p:nvCxnSpPr>
          <p:spPr>
            <a:xfrm>
              <a:off x="7086438" y="2990416"/>
              <a:ext cx="523823" cy="243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21E1D067-8C07-101A-F767-CCADD71D2ED7}"/>
                </a:ext>
              </a:extLst>
            </p:cNvPr>
            <p:cNvSpPr/>
            <p:nvPr/>
          </p:nvSpPr>
          <p:spPr>
            <a:xfrm>
              <a:off x="2328170" y="1903916"/>
              <a:ext cx="1068226" cy="615771"/>
            </a:xfrm>
            <a:prstGeom prst="roundRect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rgbClr val="FDFDFD"/>
                  </a:solidFill>
                  <a:latin typeface="Calibri"/>
                  <a:cs typeface="Arial"/>
                </a:rPr>
                <a:t>Euclidean Distance</a:t>
              </a:r>
              <a:endParaRPr lang="en-US" sz="1200">
                <a:solidFill>
                  <a:srgbClr val="FDFDFD"/>
                </a:solidFill>
                <a:latin typeface="Calibri"/>
                <a:cs typeface="Calibri"/>
              </a:endParaRP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A90939E4-EB1A-8DEB-F47F-52210E4AC6E7}"/>
                </a:ext>
              </a:extLst>
            </p:cNvPr>
            <p:cNvSpPr/>
            <p:nvPr/>
          </p:nvSpPr>
          <p:spPr>
            <a:xfrm>
              <a:off x="2328169" y="2660549"/>
              <a:ext cx="1068227" cy="615771"/>
            </a:xfrm>
            <a:prstGeom prst="roundRect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200">
                  <a:solidFill>
                    <a:srgbClr val="FDFDFD"/>
                  </a:solidFill>
                  <a:latin typeface="Calibri"/>
                  <a:cs typeface="Arial"/>
                </a:rPr>
                <a:t>Euclidean Distance</a:t>
              </a:r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0DA21EA3-1F77-D908-3DF7-35B0DA2486E5}"/>
                </a:ext>
              </a:extLst>
            </p:cNvPr>
            <p:cNvSpPr/>
            <p:nvPr/>
          </p:nvSpPr>
          <p:spPr>
            <a:xfrm>
              <a:off x="2328169" y="3421207"/>
              <a:ext cx="1071530" cy="615771"/>
            </a:xfrm>
            <a:prstGeom prst="roundRect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200">
                  <a:solidFill>
                    <a:srgbClr val="FDFDFD"/>
                  </a:solidFill>
                  <a:latin typeface="Calibri"/>
                  <a:cs typeface="Arial"/>
                </a:rPr>
                <a:t>Euclidean Distance</a:t>
              </a:r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05A2AD12-40CA-065E-F284-0177B9F2BE9D}"/>
                </a:ext>
              </a:extLst>
            </p:cNvPr>
            <p:cNvSpPr/>
            <p:nvPr/>
          </p:nvSpPr>
          <p:spPr>
            <a:xfrm>
              <a:off x="4024332" y="3420347"/>
              <a:ext cx="1055204" cy="615771"/>
            </a:xfrm>
            <a:prstGeom prst="roundRect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200">
                  <a:solidFill>
                    <a:srgbClr val="FDFDFD"/>
                  </a:solidFill>
                  <a:latin typeface="Calibri"/>
                  <a:cs typeface="Arial"/>
                </a:rPr>
                <a:t>Reclassify</a:t>
              </a:r>
              <a:endParaRPr lang="en-US">
                <a:solidFill>
                  <a:srgbClr val="FDFDFD"/>
                </a:solidFill>
              </a:endParaRPr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70E59C3D-9D80-EADD-78FC-EA0F9BA2C631}"/>
                </a:ext>
              </a:extLst>
            </p:cNvPr>
            <p:cNvSpPr/>
            <p:nvPr/>
          </p:nvSpPr>
          <p:spPr>
            <a:xfrm>
              <a:off x="4034242" y="2657246"/>
              <a:ext cx="1055204" cy="615771"/>
            </a:xfrm>
            <a:prstGeom prst="roundRect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200">
                  <a:solidFill>
                    <a:srgbClr val="FDFDFD"/>
                  </a:solidFill>
                  <a:latin typeface="Calibri"/>
                  <a:cs typeface="Arial"/>
                </a:rPr>
                <a:t>Reclassify</a:t>
              </a:r>
              <a:endParaRPr lang="en-US">
                <a:solidFill>
                  <a:srgbClr val="FDFDFD"/>
                </a:solidFill>
              </a:endParaRPr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3E8FE278-36B6-286A-3C97-6EA319A49D02}"/>
                </a:ext>
              </a:extLst>
            </p:cNvPr>
            <p:cNvSpPr/>
            <p:nvPr/>
          </p:nvSpPr>
          <p:spPr>
            <a:xfrm>
              <a:off x="4024331" y="1900751"/>
              <a:ext cx="1055204" cy="615771"/>
            </a:xfrm>
            <a:prstGeom prst="roundRect">
              <a:avLst/>
            </a:prstGeom>
            <a:solidFill>
              <a:schemeClr val="accent3"/>
            </a:solidFill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200">
                  <a:solidFill>
                    <a:srgbClr val="FDFDFD"/>
                  </a:solidFill>
                  <a:latin typeface="Calibri"/>
                  <a:cs typeface="Arial"/>
                </a:rPr>
                <a:t>Reclassify</a:t>
              </a:r>
              <a:endParaRPr lang="en-US">
                <a:solidFill>
                  <a:srgbClr val="FDFDFD"/>
                </a:solidFill>
              </a:endParaRP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4D1597C3-C5FF-32F6-D947-0103361CCD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3088" y="1473101"/>
              <a:ext cx="4977787" cy="7242"/>
            </a:xfrm>
            <a:prstGeom prst="straightConnector1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F2321AE7-BA6D-C7B6-87A8-DAA1C5C2D1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3088" y="4472420"/>
              <a:ext cx="4996405" cy="2540"/>
            </a:xfrm>
            <a:prstGeom prst="straightConnector1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7006E216-CB1C-9978-2620-9078CAEDFF30}"/>
                </a:ext>
              </a:extLst>
            </p:cNvPr>
            <p:cNvSpPr/>
            <p:nvPr/>
          </p:nvSpPr>
          <p:spPr>
            <a:xfrm>
              <a:off x="6031465" y="2670983"/>
              <a:ext cx="1055204" cy="615771"/>
            </a:xfrm>
            <a:prstGeom prst="roundRect">
              <a:avLst/>
            </a:prstGeom>
            <a:solidFill>
              <a:srgbClr val="F25805"/>
            </a:solidFill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200">
                  <a:solidFill>
                    <a:srgbClr val="FDFDFD"/>
                  </a:solidFill>
                  <a:latin typeface="Calibri"/>
                  <a:cs typeface="Arial"/>
                </a:rPr>
                <a:t>Weighted Overlay</a:t>
              </a:r>
              <a:endParaRPr lang="en-US">
                <a:solidFill>
                  <a:srgbClr val="FDFDFD"/>
                </a:solidFill>
              </a:endParaRP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D3BF0AFD-E5E5-1CFD-4EE5-E6CF0694A9B0}"/>
                </a:ext>
              </a:extLst>
            </p:cNvPr>
            <p:cNvCxnSpPr/>
            <p:nvPr/>
          </p:nvCxnSpPr>
          <p:spPr>
            <a:xfrm>
              <a:off x="6537209" y="1474617"/>
              <a:ext cx="1640" cy="120328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7526FA27-B362-D1D4-95FD-2641C025C03F}"/>
                </a:ext>
              </a:extLst>
            </p:cNvPr>
            <p:cNvCxnSpPr/>
            <p:nvPr/>
          </p:nvCxnSpPr>
          <p:spPr>
            <a:xfrm flipH="1" flipV="1">
              <a:off x="6558906" y="3293517"/>
              <a:ext cx="615" cy="119098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50BFD39-4A66-F071-6B17-4969C656E181}"/>
                </a:ext>
              </a:extLst>
            </p:cNvPr>
            <p:cNvSpPr/>
            <p:nvPr/>
          </p:nvSpPr>
          <p:spPr>
            <a:xfrm>
              <a:off x="593889" y="1168012"/>
              <a:ext cx="1209320" cy="615772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rgbClr val="FDFDFD"/>
                  </a:solidFill>
                  <a:latin typeface="Calibri"/>
                  <a:cs typeface="Arial"/>
                </a:rPr>
                <a:t>Land Use</a:t>
              </a:r>
              <a:endParaRPr lang="en-US" sz="1200">
                <a:solidFill>
                  <a:srgbClr val="FDFDFD"/>
                </a:solidFill>
                <a:cs typeface="Arial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FACD05F-CA14-3A3D-8C37-69FBCECEE8ED}"/>
                </a:ext>
              </a:extLst>
            </p:cNvPr>
            <p:cNvSpPr/>
            <p:nvPr/>
          </p:nvSpPr>
          <p:spPr>
            <a:xfrm>
              <a:off x="593889" y="2647524"/>
              <a:ext cx="1212393" cy="608673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200">
                  <a:solidFill>
                    <a:srgbClr val="FDFDFD"/>
                  </a:solidFill>
                  <a:latin typeface="Calibri"/>
                  <a:cs typeface="Arial"/>
                </a:rPr>
                <a:t>Current Vocational Schools</a:t>
              </a:r>
              <a:endParaRPr lang="en-US">
                <a:solidFill>
                  <a:srgbClr val="FDFDFD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8133FF5-A14D-F1BF-D988-5E4537450D2F}"/>
                </a:ext>
              </a:extLst>
            </p:cNvPr>
            <p:cNvSpPr/>
            <p:nvPr/>
          </p:nvSpPr>
          <p:spPr>
            <a:xfrm>
              <a:off x="593415" y="3389960"/>
              <a:ext cx="1205294" cy="622871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200">
                  <a:solidFill>
                    <a:srgbClr val="FDFDFD"/>
                  </a:solidFill>
                  <a:latin typeface="Calibri"/>
                  <a:cs typeface="Arial"/>
                </a:rPr>
                <a:t>Public Transports</a:t>
              </a:r>
              <a:endParaRPr lang="en-US">
                <a:solidFill>
                  <a:srgbClr val="FDFDFD"/>
                </a:solidFill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78D3912-2B15-B825-FC15-22963C711AD6}"/>
                </a:ext>
              </a:extLst>
            </p:cNvPr>
            <p:cNvSpPr/>
            <p:nvPr/>
          </p:nvSpPr>
          <p:spPr>
            <a:xfrm>
              <a:off x="593889" y="4153693"/>
              <a:ext cx="1209320" cy="615772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200">
                  <a:solidFill>
                    <a:srgbClr val="FDFDFD"/>
                  </a:solidFill>
                  <a:latin typeface="Calibri"/>
                  <a:cs typeface="Arial"/>
                </a:rPr>
                <a:t>Spending Level</a:t>
              </a:r>
              <a:endParaRPr lang="en-US">
                <a:solidFill>
                  <a:srgbClr val="FDFDFD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492C883-1CEF-7284-16A1-CF49C060F1E6}"/>
                </a:ext>
              </a:extLst>
            </p:cNvPr>
            <p:cNvSpPr/>
            <p:nvPr/>
          </p:nvSpPr>
          <p:spPr>
            <a:xfrm>
              <a:off x="593414" y="1903914"/>
              <a:ext cx="1209319" cy="615772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200">
                  <a:solidFill>
                    <a:srgbClr val="FDFDFD"/>
                  </a:solidFill>
                  <a:latin typeface="Calibri"/>
                  <a:cs typeface="Arial"/>
                </a:rPr>
                <a:t>Hospital</a:t>
              </a:r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04071415-69C4-B87F-DA89-1B9EF23775E7}"/>
                </a:ext>
              </a:extLst>
            </p:cNvPr>
            <p:cNvSpPr/>
            <p:nvPr/>
          </p:nvSpPr>
          <p:spPr>
            <a:xfrm>
              <a:off x="7614034" y="2681632"/>
              <a:ext cx="993085" cy="611630"/>
            </a:xfrm>
            <a:prstGeom prst="round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  <a:latin typeface="Calibri"/>
                  <a:cs typeface="Arial"/>
                </a:rPr>
                <a:t>Suitability Map</a:t>
              </a:r>
              <a:endParaRPr lang="en-US">
                <a:solidFill>
                  <a:schemeClr val="tx1"/>
                </a:solidFill>
                <a:cs typeface="Arial"/>
              </a:endParaRPr>
            </a:p>
          </p:txBody>
        </p: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17CA30FB-BA0A-4452-A09D-B51ECE191614}"/>
                </a:ext>
              </a:extLst>
            </p:cNvPr>
            <p:cNvCxnSpPr>
              <a:cxnSpLocks/>
            </p:cNvCxnSpPr>
            <p:nvPr/>
          </p:nvCxnSpPr>
          <p:spPr>
            <a:xfrm>
              <a:off x="1808558" y="2206950"/>
              <a:ext cx="515837" cy="7889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B87D8D06-DF39-A874-86C4-B3512EB39C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08558" y="2956132"/>
              <a:ext cx="519978" cy="4534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9131CE7D-7C2D-3AF9-235D-A5225169DD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00275" y="3722274"/>
              <a:ext cx="519978" cy="3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1D556BDC-67C0-BEC4-B504-4862494569ED}"/>
                </a:ext>
              </a:extLst>
            </p:cNvPr>
            <p:cNvCxnSpPr>
              <a:cxnSpLocks/>
            </p:cNvCxnSpPr>
            <p:nvPr/>
          </p:nvCxnSpPr>
          <p:spPr>
            <a:xfrm>
              <a:off x="3411243" y="2206948"/>
              <a:ext cx="611086" cy="78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44F5B9B5-8F9E-BFF8-15A9-0DB3529FD6BA}"/>
                </a:ext>
              </a:extLst>
            </p:cNvPr>
            <p:cNvCxnSpPr>
              <a:cxnSpLocks/>
            </p:cNvCxnSpPr>
            <p:nvPr/>
          </p:nvCxnSpPr>
          <p:spPr>
            <a:xfrm>
              <a:off x="3407101" y="2956523"/>
              <a:ext cx="611086" cy="78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0BDB9AFC-DE7D-BF86-71A5-7A2C2FD3B7CD}"/>
                </a:ext>
              </a:extLst>
            </p:cNvPr>
            <p:cNvCxnSpPr>
              <a:cxnSpLocks/>
            </p:cNvCxnSpPr>
            <p:nvPr/>
          </p:nvCxnSpPr>
          <p:spPr>
            <a:xfrm>
              <a:off x="3415383" y="3701958"/>
              <a:ext cx="611086" cy="789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43759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8;p32">
            <a:extLst>
              <a:ext uri="{FF2B5EF4-FFF2-40B4-BE49-F238E27FC236}">
                <a16:creationId xmlns:a16="http://schemas.microsoft.com/office/drawing/2014/main" id="{1EFBE6B4-84E2-0043-FA6B-685D70E19E2C}"/>
              </a:ext>
            </a:extLst>
          </p:cNvPr>
          <p:cNvSpPr txBox="1">
            <a:spLocks/>
          </p:cNvSpPr>
          <p:nvPr/>
        </p:nvSpPr>
        <p:spPr>
          <a:xfrm>
            <a:off x="714021" y="298471"/>
            <a:ext cx="7719237" cy="718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" sz="3200" b="1" dirty="0">
                <a:latin typeface="Calibri" panose="020F0502020204030204" pitchFamily="34" charset="0"/>
              </a:rPr>
              <a:t>Spatial Analysis | </a:t>
            </a:r>
            <a:r>
              <a:rPr lang="en" sz="3200" b="1" dirty="0">
                <a:solidFill>
                  <a:srgbClr val="C00000"/>
                </a:solidFill>
                <a:latin typeface="Calibri" panose="020F0502020204030204" pitchFamily="34" charset="0"/>
              </a:rPr>
              <a:t>Weighted Overlay</a:t>
            </a:r>
            <a:endParaRPr lang="en-US" sz="3200" dirty="0">
              <a:solidFill>
                <a:srgbClr val="000000"/>
              </a:solidFill>
            </a:endParaRPr>
          </a:p>
        </p:txBody>
      </p:sp>
      <p:sp>
        <p:nvSpPr>
          <p:cNvPr id="32" name="Google Shape;108;p32">
            <a:extLst>
              <a:ext uri="{FF2B5EF4-FFF2-40B4-BE49-F238E27FC236}">
                <a16:creationId xmlns:a16="http://schemas.microsoft.com/office/drawing/2014/main" id="{319A8BD2-B79C-7658-E41F-2BD6EB89C202}"/>
              </a:ext>
            </a:extLst>
          </p:cNvPr>
          <p:cNvSpPr txBox="1">
            <a:spLocks/>
          </p:cNvSpPr>
          <p:nvPr/>
        </p:nvSpPr>
        <p:spPr>
          <a:xfrm>
            <a:off x="6505490" y="1199992"/>
            <a:ext cx="2342309" cy="1277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pPr algn="l"/>
            <a:endParaRPr lang="en" sz="1400">
              <a:solidFill>
                <a:schemeClr val="tx1"/>
              </a:solidFill>
              <a:latin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519386-BA12-F52C-D21D-CC04DAA86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8" y="1284868"/>
            <a:ext cx="5886986" cy="3080867"/>
          </a:xfrm>
          <a:prstGeom prst="rect">
            <a:avLst/>
          </a:prstGeom>
        </p:spPr>
      </p:pic>
      <p:cxnSp>
        <p:nvCxnSpPr>
          <p:cNvPr id="6" name="Google Shape;309;p33">
            <a:extLst>
              <a:ext uri="{FF2B5EF4-FFF2-40B4-BE49-F238E27FC236}">
                <a16:creationId xmlns:a16="http://schemas.microsoft.com/office/drawing/2014/main" id="{9794CEC4-66F5-94A1-9C6C-5DA168652C3F}"/>
              </a:ext>
            </a:extLst>
          </p:cNvPr>
          <p:cNvCxnSpPr/>
          <p:nvPr/>
        </p:nvCxnSpPr>
        <p:spPr>
          <a:xfrm flipH="1" flipV="1">
            <a:off x="5703986" y="2621215"/>
            <a:ext cx="903123" cy="371823"/>
          </a:xfrm>
          <a:prstGeom prst="bentConnector3">
            <a:avLst>
              <a:gd name="adj1" fmla="val 50000"/>
            </a:avLst>
          </a:prstGeom>
          <a:noFill/>
          <a:ln w="12700" cap="flat" cmpd="sng">
            <a:solidFill>
              <a:srgbClr val="E71C1C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5" name="Google Shape;108;p32">
            <a:extLst>
              <a:ext uri="{FF2B5EF4-FFF2-40B4-BE49-F238E27FC236}">
                <a16:creationId xmlns:a16="http://schemas.microsoft.com/office/drawing/2014/main" id="{A0C15C26-60D2-4EC8-1757-2C25DC02DB3C}"/>
              </a:ext>
            </a:extLst>
          </p:cNvPr>
          <p:cNvSpPr txBox="1">
            <a:spLocks/>
          </p:cNvSpPr>
          <p:nvPr/>
        </p:nvSpPr>
        <p:spPr>
          <a:xfrm>
            <a:off x="6541712" y="1099376"/>
            <a:ext cx="2269865" cy="13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1400" b="1">
                <a:solidFill>
                  <a:srgbClr val="C00000"/>
                </a:solidFill>
                <a:latin typeface="Calibri"/>
                <a:cs typeface="Calibri"/>
              </a:rPr>
              <a:t>Step</a:t>
            </a:r>
            <a:r>
              <a:rPr lang="en" b="1">
                <a:solidFill>
                  <a:srgbClr val="C00000"/>
                </a:solidFill>
                <a:latin typeface="Calibri"/>
                <a:cs typeface="Calibri"/>
              </a:rPr>
              <a:t> 1</a:t>
            </a:r>
            <a:r>
              <a:rPr lang="en" sz="1400">
                <a:solidFill>
                  <a:schemeClr val="tx1"/>
                </a:solidFill>
                <a:latin typeface="Calibri"/>
                <a:cs typeface="Calibri"/>
              </a:rPr>
              <a:t>:</a:t>
            </a:r>
            <a:r>
              <a:rPr lang="en">
                <a:solidFill>
                  <a:schemeClr val="tx1"/>
                </a:solidFill>
                <a:latin typeface="Calibri"/>
                <a:cs typeface="Calibri"/>
              </a:rPr>
              <a:t> Calculate Euclidean </a:t>
            </a:r>
            <a:r>
              <a:rPr lang="en" sz="1400">
                <a:solidFill>
                  <a:schemeClr val="tx1"/>
                </a:solidFill>
                <a:latin typeface="Calibri"/>
                <a:cs typeface="Calibri"/>
              </a:rPr>
              <a:t>Distance </a:t>
            </a:r>
            <a:r>
              <a:rPr lang="en">
                <a:solidFill>
                  <a:schemeClr val="tx1"/>
                </a:solidFill>
                <a:latin typeface="Calibri"/>
                <a:cs typeface="Calibri"/>
              </a:rPr>
              <a:t>for </a:t>
            </a:r>
            <a:r>
              <a:rPr lang="en" b="1">
                <a:solidFill>
                  <a:schemeClr val="tx1"/>
                </a:solidFill>
                <a:latin typeface="Calibri"/>
                <a:cs typeface="Calibri"/>
              </a:rPr>
              <a:t>point </a:t>
            </a:r>
            <a:r>
              <a:rPr lang="en">
                <a:solidFill>
                  <a:schemeClr val="tx1"/>
                </a:solidFill>
                <a:latin typeface="Calibri"/>
                <a:cs typeface="Calibri"/>
              </a:rPr>
              <a:t>features:</a:t>
            </a:r>
          </a:p>
          <a:p>
            <a:r>
              <a:rPr lang="en">
                <a:solidFill>
                  <a:schemeClr val="tx1"/>
                </a:solidFill>
                <a:latin typeface="Calibri"/>
                <a:cs typeface="Calibri"/>
              </a:rPr>
              <a:t>- Hospital</a:t>
            </a:r>
            <a:endParaRPr lang="en" sz="1400">
              <a:solidFill>
                <a:schemeClr val="tx1"/>
              </a:solidFill>
              <a:latin typeface="Calibri"/>
              <a:cs typeface="Calibri"/>
            </a:endParaRPr>
          </a:p>
          <a:p>
            <a:r>
              <a:rPr lang="en" sz="1400">
                <a:solidFill>
                  <a:schemeClr val="tx1"/>
                </a:solidFill>
                <a:latin typeface="Calibri"/>
                <a:cs typeface="Calibri"/>
              </a:rPr>
              <a:t>- </a:t>
            </a:r>
            <a:r>
              <a:rPr lang="en">
                <a:solidFill>
                  <a:schemeClr val="tx1"/>
                </a:solidFill>
                <a:latin typeface="Calibri"/>
                <a:cs typeface="Calibri"/>
              </a:rPr>
              <a:t>Current Vocational Schools</a:t>
            </a:r>
            <a:endParaRPr lang="en" sz="1400">
              <a:solidFill>
                <a:schemeClr val="tx1"/>
              </a:solidFill>
              <a:latin typeface="Calibri"/>
              <a:cs typeface="Calibri"/>
            </a:endParaRPr>
          </a:p>
          <a:p>
            <a:r>
              <a:rPr lang="en" sz="1400">
                <a:solidFill>
                  <a:schemeClr val="tx1"/>
                </a:solidFill>
                <a:latin typeface="Calibri"/>
                <a:cs typeface="Calibri"/>
              </a:rPr>
              <a:t>- </a:t>
            </a:r>
            <a:r>
              <a:rPr lang="en">
                <a:solidFill>
                  <a:schemeClr val="tx1"/>
                </a:solidFill>
                <a:latin typeface="Calibri"/>
                <a:cs typeface="Calibri"/>
              </a:rPr>
              <a:t>Public Transportation</a:t>
            </a:r>
            <a:endParaRPr lang="en">
              <a:solidFill>
                <a:schemeClr val="tx1"/>
              </a:solidFill>
            </a:endParaRPr>
          </a:p>
        </p:txBody>
      </p:sp>
      <p:sp>
        <p:nvSpPr>
          <p:cNvPr id="7" name="Google Shape;108;p32">
            <a:extLst>
              <a:ext uri="{FF2B5EF4-FFF2-40B4-BE49-F238E27FC236}">
                <a16:creationId xmlns:a16="http://schemas.microsoft.com/office/drawing/2014/main" id="{4562FB94-B571-868B-5893-05D2CAF187B6}"/>
              </a:ext>
            </a:extLst>
          </p:cNvPr>
          <p:cNvSpPr txBox="1">
            <a:spLocks/>
          </p:cNvSpPr>
          <p:nvPr/>
        </p:nvSpPr>
        <p:spPr>
          <a:xfrm>
            <a:off x="6686598" y="2681062"/>
            <a:ext cx="2076682" cy="629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>
                <a:solidFill>
                  <a:schemeClr val="tx1"/>
                </a:solidFill>
                <a:latin typeface="Calibri"/>
              </a:rPr>
              <a:t>Set the same Cell Size to all features</a:t>
            </a:r>
          </a:p>
        </p:txBody>
      </p:sp>
    </p:spTree>
    <p:extLst>
      <p:ext uri="{BB962C8B-B14F-4D97-AF65-F5344CB8AC3E}">
        <p14:creationId xmlns:p14="http://schemas.microsoft.com/office/powerpoint/2010/main" val="15731618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8;p32">
            <a:extLst>
              <a:ext uri="{FF2B5EF4-FFF2-40B4-BE49-F238E27FC236}">
                <a16:creationId xmlns:a16="http://schemas.microsoft.com/office/drawing/2014/main" id="{1EFBE6B4-84E2-0043-FA6B-685D70E19E2C}"/>
              </a:ext>
            </a:extLst>
          </p:cNvPr>
          <p:cNvSpPr txBox="1">
            <a:spLocks/>
          </p:cNvSpPr>
          <p:nvPr/>
        </p:nvSpPr>
        <p:spPr>
          <a:xfrm>
            <a:off x="714021" y="298471"/>
            <a:ext cx="7719237" cy="718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" sz="3200" b="1" dirty="0">
                <a:latin typeface="Calibri" panose="020F0502020204030204" pitchFamily="34" charset="0"/>
              </a:rPr>
              <a:t>Spatial Analysis | </a:t>
            </a:r>
            <a:r>
              <a:rPr lang="en" sz="3200" b="1" dirty="0">
                <a:solidFill>
                  <a:srgbClr val="C00000"/>
                </a:solidFill>
                <a:latin typeface="Calibri" panose="020F0502020204030204" pitchFamily="34" charset="0"/>
              </a:rPr>
              <a:t>Weighted Overlay</a:t>
            </a:r>
            <a:endParaRPr lang="en-US" sz="3200" dirty="0">
              <a:solidFill>
                <a:srgbClr val="000000"/>
              </a:solidFill>
            </a:endParaRPr>
          </a:p>
        </p:txBody>
      </p:sp>
      <p:pic>
        <p:nvPicPr>
          <p:cNvPr id="2" name="Picture 1" descr="A map with different colored circles&#10;&#10;Description automatically generated">
            <a:extLst>
              <a:ext uri="{FF2B5EF4-FFF2-40B4-BE49-F238E27FC236}">
                <a16:creationId xmlns:a16="http://schemas.microsoft.com/office/drawing/2014/main" id="{F1269204-3946-9D54-EEB9-C54FBDDFA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172" y="1276819"/>
            <a:ext cx="5810518" cy="3040621"/>
          </a:xfrm>
          <a:prstGeom prst="rect">
            <a:avLst/>
          </a:prstGeom>
        </p:spPr>
      </p:pic>
      <p:sp>
        <p:nvSpPr>
          <p:cNvPr id="5" name="Google Shape;108;p32">
            <a:extLst>
              <a:ext uri="{FF2B5EF4-FFF2-40B4-BE49-F238E27FC236}">
                <a16:creationId xmlns:a16="http://schemas.microsoft.com/office/drawing/2014/main" id="{C6279199-EB17-4A4E-8363-D7D986A0A542}"/>
              </a:ext>
            </a:extLst>
          </p:cNvPr>
          <p:cNvSpPr txBox="1">
            <a:spLocks/>
          </p:cNvSpPr>
          <p:nvPr/>
        </p:nvSpPr>
        <p:spPr>
          <a:xfrm>
            <a:off x="6505490" y="1284510"/>
            <a:ext cx="2342309" cy="794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" sz="1400" b="1">
                <a:solidFill>
                  <a:srgbClr val="C00000"/>
                </a:solidFill>
                <a:latin typeface="Calibri"/>
              </a:rPr>
              <a:t>Step 2</a:t>
            </a:r>
            <a:r>
              <a:rPr lang="en" sz="1400">
                <a:solidFill>
                  <a:schemeClr val="tx1"/>
                </a:solidFill>
                <a:latin typeface="Calibri"/>
              </a:rPr>
              <a:t>: Reclassify Distance Rasters</a:t>
            </a:r>
          </a:p>
          <a:p>
            <a:pPr algn="l"/>
            <a:r>
              <a:rPr lang="en" sz="1400">
                <a:solidFill>
                  <a:schemeClr val="tx1"/>
                </a:solidFill>
                <a:latin typeface="Calibri"/>
              </a:rPr>
              <a:t>- Using Reclassify tool</a:t>
            </a:r>
          </a:p>
          <a:p>
            <a:r>
              <a:rPr lang="en" sz="1400">
                <a:solidFill>
                  <a:schemeClr val="tx1"/>
                </a:solidFill>
                <a:latin typeface="Calibri"/>
              </a:rPr>
              <a:t>- Reclassify into 10 classes</a:t>
            </a:r>
          </a:p>
        </p:txBody>
      </p:sp>
    </p:spTree>
    <p:extLst>
      <p:ext uri="{BB962C8B-B14F-4D97-AF65-F5344CB8AC3E}">
        <p14:creationId xmlns:p14="http://schemas.microsoft.com/office/powerpoint/2010/main" val="576219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8;p32">
            <a:extLst>
              <a:ext uri="{FF2B5EF4-FFF2-40B4-BE49-F238E27FC236}">
                <a16:creationId xmlns:a16="http://schemas.microsoft.com/office/drawing/2014/main" id="{1EFBE6B4-84E2-0043-FA6B-685D70E19E2C}"/>
              </a:ext>
            </a:extLst>
          </p:cNvPr>
          <p:cNvSpPr txBox="1">
            <a:spLocks/>
          </p:cNvSpPr>
          <p:nvPr/>
        </p:nvSpPr>
        <p:spPr>
          <a:xfrm>
            <a:off x="714021" y="298471"/>
            <a:ext cx="7719237" cy="718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" sz="3200" b="1" dirty="0">
                <a:latin typeface="Calibri" panose="020F0502020204030204" pitchFamily="34" charset="0"/>
              </a:rPr>
              <a:t>Spatial Analysis | </a:t>
            </a:r>
            <a:r>
              <a:rPr lang="en" sz="3200" b="1" dirty="0">
                <a:solidFill>
                  <a:srgbClr val="C00000"/>
                </a:solidFill>
                <a:latin typeface="Calibri" panose="020F0502020204030204" pitchFamily="34" charset="0"/>
              </a:rPr>
              <a:t>Weighted Overlay</a:t>
            </a:r>
            <a:endParaRPr lang="en-US" sz="3200" dirty="0">
              <a:solidFill>
                <a:srgbClr val="000000"/>
              </a:solidFill>
            </a:endParaRPr>
          </a:p>
        </p:txBody>
      </p:sp>
      <p:sp>
        <p:nvSpPr>
          <p:cNvPr id="5" name="Google Shape;108;p32">
            <a:extLst>
              <a:ext uri="{FF2B5EF4-FFF2-40B4-BE49-F238E27FC236}">
                <a16:creationId xmlns:a16="http://schemas.microsoft.com/office/drawing/2014/main" id="{C6279199-EB17-4A4E-8363-D7D986A0A542}"/>
              </a:ext>
            </a:extLst>
          </p:cNvPr>
          <p:cNvSpPr txBox="1">
            <a:spLocks/>
          </p:cNvSpPr>
          <p:nvPr/>
        </p:nvSpPr>
        <p:spPr>
          <a:xfrm>
            <a:off x="6433046" y="1252312"/>
            <a:ext cx="2231167" cy="1808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1400" b="1">
                <a:solidFill>
                  <a:srgbClr val="C00000"/>
                </a:solidFill>
                <a:latin typeface="Calibri"/>
              </a:rPr>
              <a:t>Step </a:t>
            </a:r>
            <a:r>
              <a:rPr lang="en" b="1">
                <a:solidFill>
                  <a:srgbClr val="C00000"/>
                </a:solidFill>
                <a:latin typeface="Calibri"/>
              </a:rPr>
              <a:t>3</a:t>
            </a:r>
            <a:r>
              <a:rPr lang="en" sz="1400">
                <a:solidFill>
                  <a:schemeClr val="tx1"/>
                </a:solidFill>
                <a:latin typeface="Calibri"/>
              </a:rPr>
              <a:t>: </a:t>
            </a:r>
            <a:r>
              <a:rPr lang="en">
                <a:solidFill>
                  <a:schemeClr val="tx1"/>
                </a:solidFill>
                <a:latin typeface="Calibri"/>
              </a:rPr>
              <a:t>Assign weights</a:t>
            </a:r>
            <a:endParaRPr lang="en" sz="1400">
              <a:solidFill>
                <a:schemeClr val="tx1"/>
              </a:solidFill>
              <a:latin typeface="Calibri"/>
            </a:endParaRPr>
          </a:p>
          <a:p>
            <a:endParaRPr lang="en">
              <a:solidFill>
                <a:schemeClr val="tx1"/>
              </a:solidFill>
              <a:latin typeface="Calibri"/>
              <a:cs typeface="Calibri"/>
            </a:endParaRPr>
          </a:p>
          <a:p>
            <a:r>
              <a:rPr lang="en">
                <a:solidFill>
                  <a:schemeClr val="tx1"/>
                </a:solidFill>
                <a:latin typeface="Calibri"/>
                <a:cs typeface="Calibri"/>
              </a:rPr>
              <a:t>In the Weighted Overlay tool, we set the scale to 10 and added all the criteria into the Weighted Overlay table then assigned weights to each feature.</a:t>
            </a:r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F4EF238-7C43-D90D-8FBA-7D04EB44C6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7847851"/>
              </p:ext>
            </p:extLst>
          </p:nvPr>
        </p:nvGraphicFramePr>
        <p:xfrm>
          <a:off x="1143000" y="1299633"/>
          <a:ext cx="5193059" cy="32172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5633">
                  <a:extLst>
                    <a:ext uri="{9D8B030D-6E8A-4147-A177-3AD203B41FA5}">
                      <a16:colId xmlns:a16="http://schemas.microsoft.com/office/drawing/2014/main" val="3696244692"/>
                    </a:ext>
                  </a:extLst>
                </a:gridCol>
                <a:gridCol w="2912931">
                  <a:extLst>
                    <a:ext uri="{9D8B030D-6E8A-4147-A177-3AD203B41FA5}">
                      <a16:colId xmlns:a16="http://schemas.microsoft.com/office/drawing/2014/main" val="2837012771"/>
                    </a:ext>
                  </a:extLst>
                </a:gridCol>
                <a:gridCol w="854495">
                  <a:extLst>
                    <a:ext uri="{9D8B030D-6E8A-4147-A177-3AD203B41FA5}">
                      <a16:colId xmlns:a16="http://schemas.microsoft.com/office/drawing/2014/main" val="3116833233"/>
                    </a:ext>
                  </a:extLst>
                </a:gridCol>
              </a:tblGrid>
              <a:tr h="458809"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latin typeface="Calibri"/>
                        </a:rPr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latin typeface="Calibri"/>
                        </a:rPr>
                        <a:t>Scale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latin typeface="Calibri"/>
                        </a:rPr>
                        <a:t>Percent Influence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0806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latin typeface="Calibri"/>
                        </a:rPr>
                        <a:t>Land Use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>
                          <a:latin typeface="Calibri"/>
                        </a:rPr>
                        <a:t>- Urban/Built Up: 10</a:t>
                      </a:r>
                    </a:p>
                    <a:p>
                      <a:pPr marL="0" lvl="0" indent="0">
                        <a:buNone/>
                      </a:pPr>
                      <a:r>
                        <a:rPr lang="en-US" sz="1200" b="0" i="0" u="none" strike="noStrike" noProof="0">
                          <a:latin typeface="Calibri"/>
                        </a:rPr>
                        <a:t>- Grass/Shrub: 6</a:t>
                      </a:r>
                      <a:endParaRPr lang="en-US" sz="1200">
                        <a:latin typeface="Calibri"/>
                      </a:endParaRPr>
                    </a:p>
                    <a:p>
                      <a:pPr marL="0" lvl="0" indent="0">
                        <a:buNone/>
                      </a:pPr>
                      <a:r>
                        <a:rPr lang="en-US" sz="1200">
                          <a:latin typeface="Calibri"/>
                        </a:rPr>
                        <a:t>- Rice, Woody Crops/Orchards: 3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buNone/>
                      </a:pPr>
                      <a:r>
                        <a:rPr lang="en-US" sz="1200">
                          <a:latin typeface="Calibri"/>
                        </a:rPr>
                        <a:t>- Other Crops: 4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baseline="0" noProof="0">
                          <a:solidFill>
                            <a:srgbClr val="000000"/>
                          </a:solidFill>
                          <a:latin typeface="Calibri"/>
                        </a:rPr>
                        <a:t>- Barren: 2</a:t>
                      </a:r>
                    </a:p>
                    <a:p>
                      <a:pPr marL="0" lvl="0" indent="0" algn="l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baseline="0" noProof="0">
                          <a:solidFill>
                            <a:srgbClr val="000000"/>
                          </a:solidFill>
                          <a:latin typeface="Calibri"/>
                        </a:rPr>
                        <a:t>- Water and Other Forests: Restricted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latin typeface="Calibri"/>
                        </a:rPr>
                        <a:t>45%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7094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latin typeface="Calibri"/>
                        </a:rPr>
                        <a:t>Hospital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b="0" i="0" u="none" strike="noStrike" baseline="0" noProof="0">
                          <a:solidFill>
                            <a:srgbClr val="000000"/>
                          </a:solidFill>
                          <a:latin typeface="Calibri"/>
                        </a:rPr>
                        <a:t>Proximity weighted 10 to 1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Calibri"/>
                        </a:rPr>
                        <a:t>10%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08487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latin typeface="Calibri"/>
                        </a:rPr>
                        <a:t>Current Vocational Schools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b="0" i="0" u="none" strike="noStrike" baseline="0" noProof="0">
                          <a:solidFill>
                            <a:srgbClr val="000000"/>
                          </a:solidFill>
                          <a:latin typeface="Calibri"/>
                        </a:rPr>
                        <a:t>Proximity weighted 1 to 10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>
                          <a:latin typeface="Calibri"/>
                        </a:rPr>
                        <a:t>15%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4228881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>
                          <a:latin typeface="Calibri"/>
                        </a:rPr>
                        <a:t>Public Transport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Proximity weighted 10 to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>
                          <a:latin typeface="Calibri"/>
                        </a:rPr>
                        <a:t>20%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1057496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>
                          <a:latin typeface="Calibri"/>
                        </a:rPr>
                        <a:t>Spending Level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200" b="0" i="0" u="none" strike="noStrike" baseline="0" noProof="0">
                          <a:solidFill>
                            <a:srgbClr val="000000"/>
                          </a:solidFill>
                          <a:latin typeface="Calibri"/>
                        </a:rPr>
                        <a:t>Lower cost areas rated higher from 10 to 1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200" dirty="0">
                          <a:latin typeface="Calibri"/>
                        </a:rPr>
                        <a:t>10%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08344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811118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8;p32">
            <a:extLst>
              <a:ext uri="{FF2B5EF4-FFF2-40B4-BE49-F238E27FC236}">
                <a16:creationId xmlns:a16="http://schemas.microsoft.com/office/drawing/2014/main" id="{1EFBE6B4-84E2-0043-FA6B-685D70E19E2C}"/>
              </a:ext>
            </a:extLst>
          </p:cNvPr>
          <p:cNvSpPr txBox="1">
            <a:spLocks/>
          </p:cNvSpPr>
          <p:nvPr/>
        </p:nvSpPr>
        <p:spPr>
          <a:xfrm>
            <a:off x="714021" y="298471"/>
            <a:ext cx="7719237" cy="718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" sz="3200" b="1" dirty="0">
                <a:latin typeface="Calibri" panose="020F0502020204030204" pitchFamily="34" charset="0"/>
              </a:rPr>
              <a:t>Spatial Analysis | </a:t>
            </a:r>
            <a:r>
              <a:rPr lang="en" sz="3200" b="1" dirty="0">
                <a:solidFill>
                  <a:srgbClr val="C00000"/>
                </a:solidFill>
                <a:latin typeface="Calibri" panose="020F0502020204030204" pitchFamily="34" charset="0"/>
              </a:rPr>
              <a:t>Weighted Overlay</a:t>
            </a:r>
            <a:endParaRPr lang="en-US" sz="3200" dirty="0">
              <a:solidFill>
                <a:srgbClr val="000000"/>
              </a:solidFill>
            </a:endParaRPr>
          </a:p>
        </p:txBody>
      </p:sp>
      <p:pic>
        <p:nvPicPr>
          <p:cNvPr id="2" name="Picture 1" descr="A map of the country&#10;&#10;Description automatically generated">
            <a:extLst>
              <a:ext uri="{FF2B5EF4-FFF2-40B4-BE49-F238E27FC236}">
                <a16:creationId xmlns:a16="http://schemas.microsoft.com/office/drawing/2014/main" id="{A62B239D-0198-6144-7FDC-B4D36511F2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861" b="105"/>
          <a:stretch/>
        </p:blipFill>
        <p:spPr>
          <a:xfrm>
            <a:off x="1541441" y="984862"/>
            <a:ext cx="4184474" cy="3918338"/>
          </a:xfrm>
          <a:prstGeom prst="rect">
            <a:avLst/>
          </a:prstGeom>
        </p:spPr>
      </p:pic>
      <p:pic>
        <p:nvPicPr>
          <p:cNvPr id="5" name="Picture 4" descr="A map of the country&#10;&#10;Description automatically generated">
            <a:extLst>
              <a:ext uri="{FF2B5EF4-FFF2-40B4-BE49-F238E27FC236}">
                <a16:creationId xmlns:a16="http://schemas.microsoft.com/office/drawing/2014/main" id="{2AE97F0E-7F93-80B3-6AD2-09634A3C65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861" t="41655" r="7091" b="32632"/>
          <a:stretch/>
        </p:blipFill>
        <p:spPr>
          <a:xfrm>
            <a:off x="5727073" y="2180183"/>
            <a:ext cx="1876325" cy="1526730"/>
          </a:xfrm>
          <a:prstGeom prst="rect">
            <a:avLst/>
          </a:prstGeom>
        </p:spPr>
      </p:pic>
      <p:sp>
        <p:nvSpPr>
          <p:cNvPr id="8" name="Google Shape;108;p32">
            <a:extLst>
              <a:ext uri="{FF2B5EF4-FFF2-40B4-BE49-F238E27FC236}">
                <a16:creationId xmlns:a16="http://schemas.microsoft.com/office/drawing/2014/main" id="{624E0718-3EA8-568F-66A1-4DB0851E4DB9}"/>
              </a:ext>
            </a:extLst>
          </p:cNvPr>
          <p:cNvSpPr txBox="1">
            <a:spLocks/>
          </p:cNvSpPr>
          <p:nvPr/>
        </p:nvSpPr>
        <p:spPr>
          <a:xfrm>
            <a:off x="5756906" y="1618556"/>
            <a:ext cx="1553479" cy="400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1600" b="1">
                <a:solidFill>
                  <a:schemeClr val="tx1"/>
                </a:solidFill>
                <a:latin typeface="Calibri"/>
                <a:cs typeface="Calibri"/>
              </a:rPr>
              <a:t>Suitability Map</a:t>
            </a:r>
          </a:p>
        </p:txBody>
      </p:sp>
      <p:sp>
        <p:nvSpPr>
          <p:cNvPr id="9" name="Google Shape;108;p32">
            <a:extLst>
              <a:ext uri="{FF2B5EF4-FFF2-40B4-BE49-F238E27FC236}">
                <a16:creationId xmlns:a16="http://schemas.microsoft.com/office/drawing/2014/main" id="{D6162483-A3D5-8C06-3269-B0E8CF97F50B}"/>
              </a:ext>
            </a:extLst>
          </p:cNvPr>
          <p:cNvSpPr txBox="1">
            <a:spLocks/>
          </p:cNvSpPr>
          <p:nvPr/>
        </p:nvSpPr>
        <p:spPr>
          <a:xfrm>
            <a:off x="5756906" y="1932477"/>
            <a:ext cx="1553479" cy="295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1200">
                <a:solidFill>
                  <a:schemeClr val="tx1"/>
                </a:solidFill>
                <a:latin typeface="Calibri"/>
                <a:cs typeface="Calibri"/>
              </a:rPr>
              <a:t>Legends: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5140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8;p32">
            <a:extLst>
              <a:ext uri="{FF2B5EF4-FFF2-40B4-BE49-F238E27FC236}">
                <a16:creationId xmlns:a16="http://schemas.microsoft.com/office/drawing/2014/main" id="{1EFBE6B4-84E2-0043-FA6B-685D70E19E2C}"/>
              </a:ext>
            </a:extLst>
          </p:cNvPr>
          <p:cNvSpPr txBox="1">
            <a:spLocks/>
          </p:cNvSpPr>
          <p:nvPr/>
        </p:nvSpPr>
        <p:spPr>
          <a:xfrm>
            <a:off x="714021" y="298471"/>
            <a:ext cx="7719237" cy="718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" sz="3200" b="1" dirty="0">
                <a:latin typeface="Calibri" panose="020F0502020204030204" pitchFamily="34" charset="0"/>
              </a:rPr>
              <a:t>Spatial Analysis | </a:t>
            </a:r>
            <a:r>
              <a:rPr lang="en" sz="3200" b="1" dirty="0">
                <a:solidFill>
                  <a:srgbClr val="C00000"/>
                </a:solidFill>
                <a:latin typeface="Calibri" panose="020F0502020204030204" pitchFamily="34" charset="0"/>
              </a:rPr>
              <a:t>Weighted Overlay</a:t>
            </a:r>
            <a:endParaRPr lang="en-US" sz="3200" dirty="0">
              <a:solidFill>
                <a:srgbClr val="000000"/>
              </a:solidFill>
            </a:endParaRPr>
          </a:p>
        </p:txBody>
      </p:sp>
      <p:pic>
        <p:nvPicPr>
          <p:cNvPr id="3" name="Picture 2" descr="A map of a large area with red and green areas&#10;&#10;Description automatically generated">
            <a:extLst>
              <a:ext uri="{FF2B5EF4-FFF2-40B4-BE49-F238E27FC236}">
                <a16:creationId xmlns:a16="http://schemas.microsoft.com/office/drawing/2014/main" id="{33D824B3-4375-FAA3-133F-7A39382548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067" t="30646" r="39769" b="27282"/>
          <a:stretch/>
        </p:blipFill>
        <p:spPr>
          <a:xfrm>
            <a:off x="1070557" y="1136972"/>
            <a:ext cx="4238682" cy="3573024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A6AC349-D25C-8EFA-37E8-12C8A767D13C}"/>
              </a:ext>
            </a:extLst>
          </p:cNvPr>
          <p:cNvCxnSpPr>
            <a:cxnSpLocks/>
          </p:cNvCxnSpPr>
          <p:nvPr/>
        </p:nvCxnSpPr>
        <p:spPr>
          <a:xfrm>
            <a:off x="3450405" y="3027336"/>
            <a:ext cx="2459862" cy="4830"/>
          </a:xfrm>
          <a:prstGeom prst="straightConnector1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108;p32">
            <a:extLst>
              <a:ext uri="{FF2B5EF4-FFF2-40B4-BE49-F238E27FC236}">
                <a16:creationId xmlns:a16="http://schemas.microsoft.com/office/drawing/2014/main" id="{A15139F9-9D70-A213-FDAA-008BCFBE561D}"/>
              </a:ext>
            </a:extLst>
          </p:cNvPr>
          <p:cNvSpPr txBox="1">
            <a:spLocks/>
          </p:cNvSpPr>
          <p:nvPr/>
        </p:nvSpPr>
        <p:spPr>
          <a:xfrm>
            <a:off x="5966187" y="2648865"/>
            <a:ext cx="2704527" cy="762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1600">
                <a:solidFill>
                  <a:schemeClr val="tx1"/>
                </a:solidFill>
                <a:latin typeface="Calibri"/>
                <a:cs typeface="Calibri"/>
              </a:rPr>
              <a:t>Darkest green areas indicating the most suitable locations</a:t>
            </a:r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04760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8;p32">
            <a:extLst>
              <a:ext uri="{FF2B5EF4-FFF2-40B4-BE49-F238E27FC236}">
                <a16:creationId xmlns:a16="http://schemas.microsoft.com/office/drawing/2014/main" id="{1EFBE6B4-84E2-0043-FA6B-685D70E19E2C}"/>
              </a:ext>
            </a:extLst>
          </p:cNvPr>
          <p:cNvSpPr txBox="1">
            <a:spLocks/>
          </p:cNvSpPr>
          <p:nvPr/>
        </p:nvSpPr>
        <p:spPr>
          <a:xfrm>
            <a:off x="714021" y="298471"/>
            <a:ext cx="7719237" cy="718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" sz="3200" b="1" dirty="0">
                <a:latin typeface="Calibri" panose="020F0502020204030204" pitchFamily="34" charset="0"/>
              </a:rPr>
              <a:t>Spatial Analysis | </a:t>
            </a:r>
            <a:r>
              <a:rPr lang="en" sz="3200" b="1" dirty="0">
                <a:solidFill>
                  <a:srgbClr val="C00000"/>
                </a:solidFill>
                <a:latin typeface="Calibri" panose="020F0502020204030204" pitchFamily="34" charset="0"/>
              </a:rPr>
              <a:t>Weighted Overlay</a:t>
            </a:r>
            <a:endParaRPr lang="en-US" sz="3200" dirty="0">
              <a:solidFill>
                <a:srgbClr val="000000"/>
              </a:solidFill>
            </a:endParaRPr>
          </a:p>
        </p:txBody>
      </p:sp>
      <p:sp>
        <p:nvSpPr>
          <p:cNvPr id="12" name="Google Shape;108;p32">
            <a:extLst>
              <a:ext uri="{FF2B5EF4-FFF2-40B4-BE49-F238E27FC236}">
                <a16:creationId xmlns:a16="http://schemas.microsoft.com/office/drawing/2014/main" id="{A15139F9-9D70-A213-FDAA-008BCFBE561D}"/>
              </a:ext>
            </a:extLst>
          </p:cNvPr>
          <p:cNvSpPr txBox="1">
            <a:spLocks/>
          </p:cNvSpPr>
          <p:nvPr/>
        </p:nvSpPr>
        <p:spPr>
          <a:xfrm>
            <a:off x="5966187" y="2648865"/>
            <a:ext cx="2165225" cy="762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1600" b="1">
                <a:solidFill>
                  <a:srgbClr val="C00000"/>
                </a:solidFill>
                <a:latin typeface="Calibri"/>
              </a:rPr>
              <a:t>Selected Districts:</a:t>
            </a:r>
            <a:endParaRPr lang="en" sz="1600">
              <a:solidFill>
                <a:schemeClr val="tx1"/>
              </a:solidFill>
              <a:latin typeface="Calibri"/>
            </a:endParaRPr>
          </a:p>
          <a:p>
            <a:r>
              <a:rPr lang="en" sz="1600">
                <a:solidFill>
                  <a:schemeClr val="tx1"/>
                </a:solidFill>
                <a:latin typeface="Calibri"/>
                <a:cs typeface="Calibri"/>
              </a:rPr>
              <a:t>District 1, 4, 5, 6 and 11</a:t>
            </a:r>
          </a:p>
        </p:txBody>
      </p:sp>
      <p:pic>
        <p:nvPicPr>
          <p:cNvPr id="2" name="Picture 1" descr="A map of a country&#10;&#10;Description automatically generated">
            <a:extLst>
              <a:ext uri="{FF2B5EF4-FFF2-40B4-BE49-F238E27FC236}">
                <a16:creationId xmlns:a16="http://schemas.microsoft.com/office/drawing/2014/main" id="{16758A2F-B679-C742-BAD9-AA5D24FB39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230" t="31205" r="35294" b="26430"/>
          <a:stretch/>
        </p:blipFill>
        <p:spPr>
          <a:xfrm>
            <a:off x="1070524" y="1117823"/>
            <a:ext cx="4203890" cy="3605655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A6AC349-D25C-8EFA-37E8-12C8A767D13C}"/>
              </a:ext>
            </a:extLst>
          </p:cNvPr>
          <p:cNvCxnSpPr>
            <a:cxnSpLocks/>
          </p:cNvCxnSpPr>
          <p:nvPr/>
        </p:nvCxnSpPr>
        <p:spPr>
          <a:xfrm>
            <a:off x="3450405" y="3027336"/>
            <a:ext cx="2459862" cy="4830"/>
          </a:xfrm>
          <a:prstGeom prst="straightConnector1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69178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8;p32">
            <a:extLst>
              <a:ext uri="{FF2B5EF4-FFF2-40B4-BE49-F238E27FC236}">
                <a16:creationId xmlns:a16="http://schemas.microsoft.com/office/drawing/2014/main" id="{1EFBE6B4-84E2-0043-FA6B-685D70E19E2C}"/>
              </a:ext>
            </a:extLst>
          </p:cNvPr>
          <p:cNvSpPr txBox="1">
            <a:spLocks/>
          </p:cNvSpPr>
          <p:nvPr/>
        </p:nvSpPr>
        <p:spPr>
          <a:xfrm>
            <a:off x="714021" y="298471"/>
            <a:ext cx="7719237" cy="718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" sz="3200" b="1" dirty="0">
                <a:latin typeface="Calibri" panose="020F0502020204030204" pitchFamily="34" charset="0"/>
              </a:rPr>
              <a:t>Spatial Analysis | </a:t>
            </a:r>
            <a:r>
              <a:rPr lang="en" sz="3200" b="1" dirty="0">
                <a:solidFill>
                  <a:srgbClr val="C00000"/>
                </a:solidFill>
                <a:latin typeface="Calibri" panose="020F0502020204030204" pitchFamily="34" charset="0"/>
              </a:rPr>
              <a:t>Location Allocation</a:t>
            </a:r>
            <a:endParaRPr lang="en-US" sz="3200" dirty="0">
              <a:solidFill>
                <a:srgbClr val="00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834336-DE11-245B-B391-A6F010D21F91}"/>
              </a:ext>
            </a:extLst>
          </p:cNvPr>
          <p:cNvSpPr txBox="1"/>
          <p:nvPr/>
        </p:nvSpPr>
        <p:spPr>
          <a:xfrm>
            <a:off x="5285168" y="2399495"/>
            <a:ext cx="2912234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"/>
              </a:rPr>
              <a:t>Within these districts, we generated </a:t>
            </a:r>
            <a:r>
              <a:rPr lang="en-US" b="1">
                <a:latin typeface="Calibri"/>
              </a:rPr>
              <a:t>5 random locations</a:t>
            </a:r>
            <a:r>
              <a:rPr lang="en-US">
                <a:latin typeface="Calibri"/>
              </a:rPr>
              <a:t>, designating them as potential construction sites granted preliminary approval. </a:t>
            </a:r>
          </a:p>
        </p:txBody>
      </p:sp>
      <p:pic>
        <p:nvPicPr>
          <p:cNvPr id="4" name="Picture 3" descr="A map of a city&#10;&#10;Description automatically generated">
            <a:extLst>
              <a:ext uri="{FF2B5EF4-FFF2-40B4-BE49-F238E27FC236}">
                <a16:creationId xmlns:a16="http://schemas.microsoft.com/office/drawing/2014/main" id="{59BB8449-A8D5-BDF3-719D-EB978A4F5B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32" t="5341" r="18175" b="6818"/>
          <a:stretch/>
        </p:blipFill>
        <p:spPr>
          <a:xfrm>
            <a:off x="1086655" y="1091138"/>
            <a:ext cx="4105481" cy="3572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567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8;p32">
            <a:extLst>
              <a:ext uri="{FF2B5EF4-FFF2-40B4-BE49-F238E27FC236}">
                <a16:creationId xmlns:a16="http://schemas.microsoft.com/office/drawing/2014/main" id="{1EFBE6B4-84E2-0043-FA6B-685D70E19E2C}"/>
              </a:ext>
            </a:extLst>
          </p:cNvPr>
          <p:cNvSpPr txBox="1">
            <a:spLocks/>
          </p:cNvSpPr>
          <p:nvPr/>
        </p:nvSpPr>
        <p:spPr>
          <a:xfrm>
            <a:off x="714021" y="298471"/>
            <a:ext cx="7719237" cy="718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" sz="3200" b="1" dirty="0">
                <a:latin typeface="Calibri" panose="020F0502020204030204" pitchFamily="34" charset="0"/>
              </a:rPr>
              <a:t>Spatial Analysis | </a:t>
            </a:r>
            <a:r>
              <a:rPr lang="en" sz="3200" b="1" dirty="0">
                <a:solidFill>
                  <a:srgbClr val="C00000"/>
                </a:solidFill>
                <a:latin typeface="Calibri" panose="020F0502020204030204" pitchFamily="34" charset="0"/>
              </a:rPr>
              <a:t>Location Allocation</a:t>
            </a:r>
            <a:endParaRPr lang="en-US" sz="3200" dirty="0">
              <a:solidFill>
                <a:srgbClr val="000000"/>
              </a:solidFill>
            </a:endParaRPr>
          </a:p>
        </p:txBody>
      </p:sp>
      <p:pic>
        <p:nvPicPr>
          <p:cNvPr id="4" name="Picture 3" descr="A map with a pin on it&#10;&#10;Description automatically generated">
            <a:extLst>
              <a:ext uri="{FF2B5EF4-FFF2-40B4-BE49-F238E27FC236}">
                <a16:creationId xmlns:a16="http://schemas.microsoft.com/office/drawing/2014/main" id="{ADC6671C-C4FA-C917-4D1B-731B15D5A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0855" y="3513978"/>
            <a:ext cx="942289" cy="942289"/>
          </a:xfrm>
          <a:prstGeom prst="rect">
            <a:avLst/>
          </a:prstGeom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1057C268-206B-445B-8838-59F7A0D565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7547753"/>
              </p:ext>
            </p:extLst>
          </p:nvPr>
        </p:nvGraphicFramePr>
        <p:xfrm>
          <a:off x="2240973" y="895489"/>
          <a:ext cx="4662054" cy="32101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8696BA8-247F-1732-091D-CAD211B12385}"/>
              </a:ext>
            </a:extLst>
          </p:cNvPr>
          <p:cNvSpPr txBox="1"/>
          <p:nvPr/>
        </p:nvSpPr>
        <p:spPr>
          <a:xfrm>
            <a:off x="3723408" y="4394903"/>
            <a:ext cx="16971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Location Allocation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349959-853E-1C0F-B9B7-D73CD6AC8479}"/>
              </a:ext>
            </a:extLst>
          </p:cNvPr>
          <p:cNvSpPr/>
          <p:nvPr/>
        </p:nvSpPr>
        <p:spPr>
          <a:xfrm>
            <a:off x="339436" y="1371600"/>
            <a:ext cx="270164" cy="11776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9ABDBB-38ED-5DE1-FAD4-7983750F1285}"/>
              </a:ext>
            </a:extLst>
          </p:cNvPr>
          <p:cNvSpPr txBox="1"/>
          <p:nvPr/>
        </p:nvSpPr>
        <p:spPr>
          <a:xfrm>
            <a:off x="768927" y="1289961"/>
            <a:ext cx="12907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Facility Points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7FB098-9D24-5E28-F0A0-DEE4319631D7}"/>
              </a:ext>
            </a:extLst>
          </p:cNvPr>
          <p:cNvSpPr/>
          <p:nvPr/>
        </p:nvSpPr>
        <p:spPr>
          <a:xfrm>
            <a:off x="339436" y="1794164"/>
            <a:ext cx="270164" cy="117764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879FCF-036B-A31E-32B9-1EC735E21C79}"/>
              </a:ext>
            </a:extLst>
          </p:cNvPr>
          <p:cNvSpPr txBox="1"/>
          <p:nvPr/>
        </p:nvSpPr>
        <p:spPr>
          <a:xfrm>
            <a:off x="768927" y="1699157"/>
            <a:ext cx="14093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Demand Points</a:t>
            </a:r>
          </a:p>
        </p:txBody>
      </p:sp>
    </p:spTree>
    <p:extLst>
      <p:ext uri="{BB962C8B-B14F-4D97-AF65-F5344CB8AC3E}">
        <p14:creationId xmlns:p14="http://schemas.microsoft.com/office/powerpoint/2010/main" val="38576784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8;p32">
            <a:extLst>
              <a:ext uri="{FF2B5EF4-FFF2-40B4-BE49-F238E27FC236}">
                <a16:creationId xmlns:a16="http://schemas.microsoft.com/office/drawing/2014/main" id="{1EFBE6B4-84E2-0043-FA6B-685D70E19E2C}"/>
              </a:ext>
            </a:extLst>
          </p:cNvPr>
          <p:cNvSpPr txBox="1">
            <a:spLocks/>
          </p:cNvSpPr>
          <p:nvPr/>
        </p:nvSpPr>
        <p:spPr>
          <a:xfrm>
            <a:off x="714021" y="298471"/>
            <a:ext cx="7719237" cy="718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" sz="3200" b="1" dirty="0">
                <a:latin typeface="Calibri" panose="020F0502020204030204" pitchFamily="34" charset="0"/>
              </a:rPr>
              <a:t>Spatial Analysis | </a:t>
            </a:r>
            <a:r>
              <a:rPr lang="en" sz="3200" b="1" dirty="0">
                <a:solidFill>
                  <a:srgbClr val="C00000"/>
                </a:solidFill>
                <a:latin typeface="Calibri" panose="020F0502020204030204" pitchFamily="34" charset="0"/>
              </a:rPr>
              <a:t>Location Allocation</a:t>
            </a:r>
            <a:endParaRPr lang="en-US" sz="3200" dirty="0">
              <a:solidFill>
                <a:srgbClr val="000000"/>
              </a:solidFill>
            </a:endParaRPr>
          </a:p>
        </p:txBody>
      </p:sp>
      <p:pic>
        <p:nvPicPr>
          <p:cNvPr id="3" name="Picture 2" descr="A map of a city&#10;&#10;Description automatically generated">
            <a:extLst>
              <a:ext uri="{FF2B5EF4-FFF2-40B4-BE49-F238E27FC236}">
                <a16:creationId xmlns:a16="http://schemas.microsoft.com/office/drawing/2014/main" id="{1549E9F1-42BC-76BA-4460-3D26E21E1A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01" t="4706" r="27225" b="21849"/>
          <a:stretch/>
        </p:blipFill>
        <p:spPr>
          <a:xfrm>
            <a:off x="1505218" y="1076620"/>
            <a:ext cx="4628457" cy="3664460"/>
          </a:xfrm>
          <a:prstGeom prst="rect">
            <a:avLst/>
          </a:prstGeom>
        </p:spPr>
      </p:pic>
      <p:pic>
        <p:nvPicPr>
          <p:cNvPr id="5" name="Picture 4" descr="A map of a city&#10;&#10;Description automatically generated">
            <a:extLst>
              <a:ext uri="{FF2B5EF4-FFF2-40B4-BE49-F238E27FC236}">
                <a16:creationId xmlns:a16="http://schemas.microsoft.com/office/drawing/2014/main" id="{73A7D695-2979-E02B-E12D-8B768FE5F6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488" t="31228" r="15019" b="54494"/>
          <a:stretch/>
        </p:blipFill>
        <p:spPr>
          <a:xfrm>
            <a:off x="6214054" y="2545614"/>
            <a:ext cx="1175420" cy="1119145"/>
          </a:xfrm>
          <a:prstGeom prst="rect">
            <a:avLst/>
          </a:prstGeom>
        </p:spPr>
      </p:pic>
      <p:sp>
        <p:nvSpPr>
          <p:cNvPr id="8" name="Google Shape;108;p32">
            <a:extLst>
              <a:ext uri="{FF2B5EF4-FFF2-40B4-BE49-F238E27FC236}">
                <a16:creationId xmlns:a16="http://schemas.microsoft.com/office/drawing/2014/main" id="{BEDE4F72-62AD-2A89-CB0D-93516608AD38}"/>
              </a:ext>
            </a:extLst>
          </p:cNvPr>
          <p:cNvSpPr txBox="1">
            <a:spLocks/>
          </p:cNvSpPr>
          <p:nvPr/>
        </p:nvSpPr>
        <p:spPr>
          <a:xfrm>
            <a:off x="6239863" y="1972725"/>
            <a:ext cx="1553479" cy="400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1600" b="1">
                <a:solidFill>
                  <a:schemeClr val="tx1"/>
                </a:solidFill>
                <a:latin typeface="Calibri"/>
                <a:cs typeface="Calibri"/>
              </a:rPr>
              <a:t>Suitability Map</a:t>
            </a:r>
          </a:p>
        </p:txBody>
      </p:sp>
      <p:sp>
        <p:nvSpPr>
          <p:cNvPr id="10" name="Google Shape;108;p32">
            <a:extLst>
              <a:ext uri="{FF2B5EF4-FFF2-40B4-BE49-F238E27FC236}">
                <a16:creationId xmlns:a16="http://schemas.microsoft.com/office/drawing/2014/main" id="{76E000EC-311E-FC27-B77E-92FD04600806}"/>
              </a:ext>
            </a:extLst>
          </p:cNvPr>
          <p:cNvSpPr txBox="1">
            <a:spLocks/>
          </p:cNvSpPr>
          <p:nvPr/>
        </p:nvSpPr>
        <p:spPr>
          <a:xfrm>
            <a:off x="6247912" y="2286646"/>
            <a:ext cx="1553479" cy="295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1200">
                <a:solidFill>
                  <a:schemeClr val="tx1"/>
                </a:solidFill>
                <a:latin typeface="Calibri"/>
                <a:cs typeface="Calibri"/>
              </a:rPr>
              <a:t>Legends: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770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8;p32">
            <a:extLst>
              <a:ext uri="{FF2B5EF4-FFF2-40B4-BE49-F238E27FC236}">
                <a16:creationId xmlns:a16="http://schemas.microsoft.com/office/drawing/2014/main" id="{1EFBE6B4-84E2-0043-FA6B-685D70E19E2C}"/>
              </a:ext>
            </a:extLst>
          </p:cNvPr>
          <p:cNvSpPr txBox="1">
            <a:spLocks/>
          </p:cNvSpPr>
          <p:nvPr/>
        </p:nvSpPr>
        <p:spPr>
          <a:xfrm>
            <a:off x="2545235" y="298471"/>
            <a:ext cx="4056808" cy="718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" b="1" dirty="0">
                <a:latin typeface="Calibri" panose="020F0502020204030204" pitchFamily="34" charset="0"/>
                <a:cs typeface="Calibri" panose="020F0502020204030204" pitchFamily="34" charset="0"/>
              </a:rPr>
              <a:t>Table of Contents</a:t>
            </a:r>
            <a:endParaRPr 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Google Shape;6466;p61">
            <a:extLst>
              <a:ext uri="{FF2B5EF4-FFF2-40B4-BE49-F238E27FC236}">
                <a16:creationId xmlns:a16="http://schemas.microsoft.com/office/drawing/2014/main" id="{8C387EC9-1F08-C1EB-C890-BF85B701666F}"/>
              </a:ext>
            </a:extLst>
          </p:cNvPr>
          <p:cNvSpPr/>
          <p:nvPr/>
        </p:nvSpPr>
        <p:spPr>
          <a:xfrm>
            <a:off x="810730" y="1320783"/>
            <a:ext cx="640200" cy="6402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C00000"/>
                </a:solidFill>
                <a:latin typeface="Calibri" panose="020F0502020204030204" pitchFamily="34" charset="0"/>
                <a:ea typeface="Fira Sans Condensed Medium"/>
                <a:cs typeface="Calibri" panose="020F0502020204030204" pitchFamily="34" charset="0"/>
                <a:sym typeface="Fira Sans Condensed Medium"/>
              </a:rPr>
              <a:t>01</a:t>
            </a:r>
            <a:endParaRPr sz="2000" b="1" dirty="0">
              <a:solidFill>
                <a:srgbClr val="C00000"/>
              </a:solidFill>
              <a:latin typeface="Calibri" panose="020F0502020204030204" pitchFamily="34" charset="0"/>
              <a:ea typeface="Fira Sans Condensed Medium"/>
              <a:cs typeface="Calibri" panose="020F0502020204030204" pitchFamily="34" charset="0"/>
              <a:sym typeface="Fira Sans Condensed Medium"/>
            </a:endParaRPr>
          </a:p>
        </p:txBody>
      </p:sp>
      <p:sp>
        <p:nvSpPr>
          <p:cNvPr id="17" name="Google Shape;6466;p61">
            <a:extLst>
              <a:ext uri="{FF2B5EF4-FFF2-40B4-BE49-F238E27FC236}">
                <a16:creationId xmlns:a16="http://schemas.microsoft.com/office/drawing/2014/main" id="{BB48F3DF-3737-3008-54BC-191F6B041026}"/>
              </a:ext>
            </a:extLst>
          </p:cNvPr>
          <p:cNvSpPr/>
          <p:nvPr/>
        </p:nvSpPr>
        <p:spPr>
          <a:xfrm>
            <a:off x="810730" y="2544276"/>
            <a:ext cx="640200" cy="6402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C00000"/>
                </a:solidFill>
                <a:latin typeface="Calibri" panose="020F0502020204030204" pitchFamily="34" charset="0"/>
                <a:ea typeface="Fira Sans Condensed Medium"/>
                <a:cs typeface="Calibri" panose="020F0502020204030204" pitchFamily="34" charset="0"/>
                <a:sym typeface="Fira Sans Condensed Medium"/>
              </a:rPr>
              <a:t>02</a:t>
            </a:r>
            <a:endParaRPr sz="2000" b="1" dirty="0">
              <a:solidFill>
                <a:srgbClr val="C00000"/>
              </a:solidFill>
              <a:latin typeface="Calibri" panose="020F0502020204030204" pitchFamily="34" charset="0"/>
              <a:ea typeface="Fira Sans Condensed Medium"/>
              <a:cs typeface="Calibri" panose="020F0502020204030204" pitchFamily="34" charset="0"/>
              <a:sym typeface="Fira Sans Condensed Medium"/>
            </a:endParaRPr>
          </a:p>
        </p:txBody>
      </p:sp>
      <p:sp>
        <p:nvSpPr>
          <p:cNvPr id="18" name="Google Shape;6466;p61">
            <a:extLst>
              <a:ext uri="{FF2B5EF4-FFF2-40B4-BE49-F238E27FC236}">
                <a16:creationId xmlns:a16="http://schemas.microsoft.com/office/drawing/2014/main" id="{9D065363-B676-212D-7872-40BB3346BD41}"/>
              </a:ext>
            </a:extLst>
          </p:cNvPr>
          <p:cNvSpPr/>
          <p:nvPr/>
        </p:nvSpPr>
        <p:spPr>
          <a:xfrm>
            <a:off x="810730" y="3767769"/>
            <a:ext cx="640200" cy="6402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C00000"/>
                </a:solidFill>
                <a:latin typeface="Calibri" panose="020F0502020204030204" pitchFamily="34" charset="0"/>
                <a:ea typeface="Fira Sans Condensed Medium"/>
                <a:cs typeface="Calibri" panose="020F0502020204030204" pitchFamily="34" charset="0"/>
                <a:sym typeface="Fira Sans Condensed Medium"/>
              </a:rPr>
              <a:t>03</a:t>
            </a:r>
            <a:endParaRPr sz="2000" b="1" dirty="0">
              <a:solidFill>
                <a:srgbClr val="C00000"/>
              </a:solidFill>
              <a:latin typeface="Calibri" panose="020F0502020204030204" pitchFamily="34" charset="0"/>
              <a:ea typeface="Fira Sans Condensed Medium"/>
              <a:cs typeface="Calibri" panose="020F0502020204030204" pitchFamily="34" charset="0"/>
              <a:sym typeface="Fira Sans Condensed Medium"/>
            </a:endParaRP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8F9F56EB-B411-4C01-B132-CD7D8982C80A}"/>
              </a:ext>
            </a:extLst>
          </p:cNvPr>
          <p:cNvSpPr txBox="1">
            <a:spLocks/>
          </p:cNvSpPr>
          <p:nvPr/>
        </p:nvSpPr>
        <p:spPr>
          <a:xfrm>
            <a:off x="1551146" y="1073829"/>
            <a:ext cx="2762402" cy="113183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dirty="0">
                <a:solidFill>
                  <a:schemeClr val="tx1"/>
                </a:solidFill>
                <a:latin typeface="Calibri"/>
              </a:rPr>
              <a:t>Introduction</a:t>
            </a:r>
          </a:p>
          <a:p>
            <a:pPr marL="171450" indent="-171450">
              <a:buChar char="•"/>
            </a:pPr>
            <a:r>
              <a:rPr lang="en-US" sz="1200" dirty="0">
                <a:solidFill>
                  <a:schemeClr val="tx1"/>
                </a:solidFill>
                <a:latin typeface="Calibri"/>
              </a:rPr>
              <a:t>Vocational Education Needs for Individuals with Disabilities in Vietnam</a:t>
            </a:r>
          </a:p>
          <a:p>
            <a:pPr marL="171450" indent="-171450">
              <a:buChar char="•"/>
            </a:pPr>
            <a:r>
              <a:rPr lang="en-US" sz="1200" dirty="0">
                <a:solidFill>
                  <a:schemeClr val="tx1"/>
                </a:solidFill>
                <a:latin typeface="Calibri"/>
              </a:rPr>
              <a:t>Challenges and Study Rationale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8F5391-0DFF-1E3C-4BB9-D4092431AE20}"/>
              </a:ext>
            </a:extLst>
          </p:cNvPr>
          <p:cNvSpPr txBox="1">
            <a:spLocks/>
          </p:cNvSpPr>
          <p:nvPr/>
        </p:nvSpPr>
        <p:spPr>
          <a:xfrm>
            <a:off x="1551146" y="2506603"/>
            <a:ext cx="3024004" cy="7132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>
                <a:latin typeface="Calibri"/>
              </a:rPr>
              <a:t>Study Area</a:t>
            </a:r>
            <a:endParaRPr lang="en-US" b="1">
              <a:latin typeface="Calibri"/>
            </a:endParaRPr>
          </a:p>
          <a:p>
            <a:pPr marL="171450" indent="-171450">
              <a:buChar char="•"/>
            </a:pPr>
            <a:r>
              <a:rPr lang="en-US" sz="1200">
                <a:latin typeface="Calibri"/>
              </a:rPr>
              <a:t>Geographic and Demographic Overview</a:t>
            </a:r>
            <a:endParaRPr lang="en-US"/>
          </a:p>
          <a:p>
            <a:pPr marL="171450" indent="-171450">
              <a:buChar char="•"/>
            </a:pPr>
            <a:r>
              <a:rPr lang="en-US" sz="1200">
                <a:latin typeface="Calibri"/>
                <a:cs typeface="Calibri"/>
              </a:rPr>
              <a:t>Selection Rationale</a:t>
            </a:r>
            <a:endParaRPr lang="en-US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36A78C0A-0F83-7AE1-E642-A3D30BBE7293}"/>
              </a:ext>
            </a:extLst>
          </p:cNvPr>
          <p:cNvSpPr txBox="1">
            <a:spLocks/>
          </p:cNvSpPr>
          <p:nvPr/>
        </p:nvSpPr>
        <p:spPr>
          <a:xfrm>
            <a:off x="1551146" y="3730096"/>
            <a:ext cx="3024004" cy="7132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>
                <a:latin typeface="Calibri"/>
                <a:cs typeface="Calibri"/>
              </a:rPr>
              <a:t>Feature Class</a:t>
            </a:r>
            <a:endParaRPr lang="en-US">
              <a:latin typeface="Calibri"/>
            </a:endParaRPr>
          </a:p>
          <a:p>
            <a:pPr marL="171450" indent="-171450">
              <a:buChar char="•"/>
            </a:pPr>
            <a:r>
              <a:rPr lang="en-US" sz="1200">
                <a:latin typeface="Calibri"/>
                <a:cs typeface="Calibri"/>
              </a:rPr>
              <a:t>Data Types and Sources</a:t>
            </a:r>
            <a:endParaRPr lang="en-US" sz="1200">
              <a:latin typeface="Calibri"/>
            </a:endParaRPr>
          </a:p>
          <a:p>
            <a:pPr marL="171450" indent="-171450">
              <a:buChar char="•"/>
            </a:pPr>
            <a:r>
              <a:rPr lang="en-US" sz="1200">
                <a:latin typeface="Calibri"/>
                <a:cs typeface="Calibri"/>
              </a:rPr>
              <a:t>Methodology</a:t>
            </a:r>
            <a:endParaRPr lang="en-US" sz="1200">
              <a:latin typeface="Calibri"/>
            </a:endParaRPr>
          </a:p>
        </p:txBody>
      </p:sp>
      <p:sp>
        <p:nvSpPr>
          <p:cNvPr id="5" name="Google Shape;6466;p61">
            <a:extLst>
              <a:ext uri="{FF2B5EF4-FFF2-40B4-BE49-F238E27FC236}">
                <a16:creationId xmlns:a16="http://schemas.microsoft.com/office/drawing/2014/main" id="{943F10AB-48A8-CCFC-E579-0A5187E1CBC1}"/>
              </a:ext>
            </a:extLst>
          </p:cNvPr>
          <p:cNvSpPr/>
          <p:nvPr/>
        </p:nvSpPr>
        <p:spPr>
          <a:xfrm>
            <a:off x="4698540" y="1320782"/>
            <a:ext cx="640200" cy="6402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C00000"/>
                </a:solidFill>
                <a:latin typeface="Calibri" panose="020F0502020204030204" pitchFamily="34" charset="0"/>
                <a:ea typeface="Fira Sans Condensed Medium"/>
                <a:cs typeface="Calibri" panose="020F0502020204030204" pitchFamily="34" charset="0"/>
                <a:sym typeface="Fira Sans Condensed Medium"/>
              </a:rPr>
              <a:t>04</a:t>
            </a:r>
            <a:endParaRPr sz="2000" b="1" dirty="0">
              <a:solidFill>
                <a:srgbClr val="C00000"/>
              </a:solidFill>
              <a:latin typeface="Calibri" panose="020F0502020204030204" pitchFamily="34" charset="0"/>
              <a:ea typeface="Fira Sans Condensed Medium"/>
              <a:cs typeface="Calibri" panose="020F0502020204030204" pitchFamily="34" charset="0"/>
              <a:sym typeface="Fira Sans Condensed Medium"/>
            </a:endParaRPr>
          </a:p>
        </p:txBody>
      </p:sp>
      <p:sp>
        <p:nvSpPr>
          <p:cNvPr id="6" name="Google Shape;6466;p61">
            <a:extLst>
              <a:ext uri="{FF2B5EF4-FFF2-40B4-BE49-F238E27FC236}">
                <a16:creationId xmlns:a16="http://schemas.microsoft.com/office/drawing/2014/main" id="{910B4D2B-1D26-88D5-35FC-BCC17862E392}"/>
              </a:ext>
            </a:extLst>
          </p:cNvPr>
          <p:cNvSpPr/>
          <p:nvPr/>
        </p:nvSpPr>
        <p:spPr>
          <a:xfrm>
            <a:off x="4698540" y="2544275"/>
            <a:ext cx="640200" cy="6402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C00000"/>
                </a:solidFill>
                <a:latin typeface="Calibri" panose="020F0502020204030204" pitchFamily="34" charset="0"/>
                <a:ea typeface="Fira Sans Condensed Medium"/>
                <a:cs typeface="Calibri" panose="020F0502020204030204" pitchFamily="34" charset="0"/>
                <a:sym typeface="Fira Sans Condensed Medium"/>
              </a:rPr>
              <a:t>05</a:t>
            </a:r>
            <a:endParaRPr sz="2000" b="1" dirty="0">
              <a:solidFill>
                <a:srgbClr val="C00000"/>
              </a:solidFill>
              <a:latin typeface="Calibri" panose="020F0502020204030204" pitchFamily="34" charset="0"/>
              <a:ea typeface="Fira Sans Condensed Medium"/>
              <a:cs typeface="Calibri" panose="020F0502020204030204" pitchFamily="34" charset="0"/>
              <a:sym typeface="Fira Sans Condensed Medium"/>
            </a:endParaRPr>
          </a:p>
        </p:txBody>
      </p:sp>
      <p:sp>
        <p:nvSpPr>
          <p:cNvPr id="7" name="Google Shape;6466;p61">
            <a:extLst>
              <a:ext uri="{FF2B5EF4-FFF2-40B4-BE49-F238E27FC236}">
                <a16:creationId xmlns:a16="http://schemas.microsoft.com/office/drawing/2014/main" id="{36737489-0C84-A6F2-BF2C-946EBA290472}"/>
              </a:ext>
            </a:extLst>
          </p:cNvPr>
          <p:cNvSpPr/>
          <p:nvPr/>
        </p:nvSpPr>
        <p:spPr>
          <a:xfrm>
            <a:off x="4698540" y="3759719"/>
            <a:ext cx="640200" cy="6402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C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C00000"/>
                </a:solidFill>
                <a:latin typeface="Calibri" panose="020F0502020204030204" pitchFamily="34" charset="0"/>
                <a:ea typeface="Fira Sans Condensed Medium"/>
                <a:cs typeface="Calibri" panose="020F0502020204030204" pitchFamily="34" charset="0"/>
                <a:sym typeface="Fira Sans Condensed Medium"/>
              </a:rPr>
              <a:t>06</a:t>
            </a:r>
            <a:endParaRPr sz="2000" b="1" dirty="0">
              <a:solidFill>
                <a:srgbClr val="C00000"/>
              </a:solidFill>
              <a:latin typeface="Calibri" panose="020F0502020204030204" pitchFamily="34" charset="0"/>
              <a:ea typeface="Fira Sans Condensed Medium"/>
              <a:cs typeface="Calibri" panose="020F0502020204030204" pitchFamily="34" charset="0"/>
              <a:sym typeface="Fira Sans Condensed Medium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16346B15-68BA-39F5-1843-2C6FE9FD222B}"/>
              </a:ext>
            </a:extLst>
          </p:cNvPr>
          <p:cNvSpPr txBox="1">
            <a:spLocks/>
          </p:cNvSpPr>
          <p:nvPr/>
        </p:nvSpPr>
        <p:spPr>
          <a:xfrm>
            <a:off x="5438956" y="1190543"/>
            <a:ext cx="2456529" cy="104329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>
                <a:latin typeface="Calibri"/>
              </a:rPr>
              <a:t>Spatial Analysis</a:t>
            </a:r>
            <a:endParaRPr lang="en-US" sz="1600" b="1"/>
          </a:p>
          <a:p>
            <a:pPr marL="171450" indent="-171450">
              <a:buChar char="•"/>
            </a:pPr>
            <a:r>
              <a:rPr lang="en-US" sz="1200">
                <a:latin typeface="Calibri"/>
                <a:cs typeface="Calibri"/>
              </a:rPr>
              <a:t>Part 1: Clusters Analysis</a:t>
            </a:r>
            <a:endParaRPr lang="en-US"/>
          </a:p>
          <a:p>
            <a:pPr marL="171450" indent="-171450">
              <a:buChar char="•"/>
            </a:pPr>
            <a:r>
              <a:rPr lang="en-US" sz="1200">
                <a:latin typeface="Calibri"/>
                <a:cs typeface="Calibri"/>
              </a:rPr>
              <a:t>Part 2: Weighted Overlay</a:t>
            </a:r>
            <a:endParaRPr lang="en-US"/>
          </a:p>
          <a:p>
            <a:pPr marL="171450" indent="-171450">
              <a:buChar char="•"/>
            </a:pPr>
            <a:r>
              <a:rPr lang="en-US" sz="1200">
                <a:latin typeface="Calibri"/>
                <a:cs typeface="Calibri"/>
              </a:rPr>
              <a:t>Part 3: Location Allocation</a:t>
            </a:r>
            <a:endParaRPr lang="en-US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4E53441-C40A-AC64-4A10-0E1B09A53367}"/>
              </a:ext>
            </a:extLst>
          </p:cNvPr>
          <p:cNvSpPr txBox="1">
            <a:spLocks/>
          </p:cNvSpPr>
          <p:nvPr/>
        </p:nvSpPr>
        <p:spPr>
          <a:xfrm>
            <a:off x="5438956" y="2498553"/>
            <a:ext cx="3024004" cy="7132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>
                <a:latin typeface="Calibri"/>
              </a:rPr>
              <a:t>Results and Recommendation</a:t>
            </a:r>
            <a:endParaRPr lang="en-US"/>
          </a:p>
          <a:p>
            <a:pPr marL="171450" indent="-171450">
              <a:buChar char="•"/>
            </a:pPr>
            <a:r>
              <a:rPr lang="en-US" sz="1200">
                <a:latin typeface="Calibri"/>
              </a:rPr>
              <a:t>Key findings from Spatial Analysis</a:t>
            </a:r>
          </a:p>
          <a:p>
            <a:pPr marL="171450" indent="-171450">
              <a:buChar char="•"/>
            </a:pPr>
            <a:r>
              <a:rPr lang="en-US" sz="1200">
                <a:latin typeface="Calibri"/>
              </a:rPr>
              <a:t>Proposed Locations for the School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18950D8-1F52-DEB7-BF39-014B205FD77E}"/>
              </a:ext>
            </a:extLst>
          </p:cNvPr>
          <p:cNvSpPr txBox="1">
            <a:spLocks/>
          </p:cNvSpPr>
          <p:nvPr/>
        </p:nvSpPr>
        <p:spPr>
          <a:xfrm>
            <a:off x="5438956" y="3649602"/>
            <a:ext cx="3024004" cy="7132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>
                <a:latin typeface="Calibri"/>
                <a:cs typeface="Calibri"/>
              </a:rPr>
              <a:t>Conclusion</a:t>
            </a:r>
            <a:endParaRPr lang="en-US"/>
          </a:p>
          <a:p>
            <a:r>
              <a:rPr lang="en-US" sz="1200">
                <a:latin typeface="Calibri"/>
                <a:cs typeface="Calibri"/>
              </a:rPr>
              <a:t>Summary and Final Thoughts</a:t>
            </a:r>
          </a:p>
        </p:txBody>
      </p:sp>
    </p:spTree>
    <p:extLst>
      <p:ext uri="{BB962C8B-B14F-4D97-AF65-F5344CB8AC3E}">
        <p14:creationId xmlns:p14="http://schemas.microsoft.com/office/powerpoint/2010/main" val="7094112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8;p32">
            <a:extLst>
              <a:ext uri="{FF2B5EF4-FFF2-40B4-BE49-F238E27FC236}">
                <a16:creationId xmlns:a16="http://schemas.microsoft.com/office/drawing/2014/main" id="{1EFBE6B4-84E2-0043-FA6B-685D70E19E2C}"/>
              </a:ext>
            </a:extLst>
          </p:cNvPr>
          <p:cNvSpPr txBox="1">
            <a:spLocks/>
          </p:cNvSpPr>
          <p:nvPr/>
        </p:nvSpPr>
        <p:spPr>
          <a:xfrm>
            <a:off x="714021" y="298471"/>
            <a:ext cx="7719237" cy="718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" sz="3200" b="1" dirty="0">
                <a:solidFill>
                  <a:schemeClr val="tx1"/>
                </a:solidFill>
                <a:latin typeface="Calibri" panose="020F0502020204030204" pitchFamily="34" charset="0"/>
              </a:rPr>
              <a:t>Results and Recommendation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38FB09-5BA4-CF86-4A58-7A992D17B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902" y="1288472"/>
            <a:ext cx="3553612" cy="3499517"/>
          </a:xfrm>
          <a:prstGeom prst="rect">
            <a:avLst/>
          </a:prstGeom>
        </p:spPr>
      </p:pic>
      <p:sp>
        <p:nvSpPr>
          <p:cNvPr id="5" name="Flowchart: Merge 4">
            <a:extLst>
              <a:ext uri="{FF2B5EF4-FFF2-40B4-BE49-F238E27FC236}">
                <a16:creationId xmlns:a16="http://schemas.microsoft.com/office/drawing/2014/main" id="{07902048-BFBE-9F1D-72CE-228FDF614E61}"/>
              </a:ext>
            </a:extLst>
          </p:cNvPr>
          <p:cNvSpPr/>
          <p:nvPr/>
        </p:nvSpPr>
        <p:spPr>
          <a:xfrm>
            <a:off x="1496290" y="2492086"/>
            <a:ext cx="218249" cy="159328"/>
          </a:xfrm>
          <a:prstGeom prst="flowChartMerg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299E95-EACB-2493-EAD4-A997B57364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0197" y="1773382"/>
            <a:ext cx="5069894" cy="199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783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8;p32">
            <a:extLst>
              <a:ext uri="{FF2B5EF4-FFF2-40B4-BE49-F238E27FC236}">
                <a16:creationId xmlns:a16="http://schemas.microsoft.com/office/drawing/2014/main" id="{1EFBE6B4-84E2-0043-FA6B-685D70E19E2C}"/>
              </a:ext>
            </a:extLst>
          </p:cNvPr>
          <p:cNvSpPr txBox="1">
            <a:spLocks/>
          </p:cNvSpPr>
          <p:nvPr/>
        </p:nvSpPr>
        <p:spPr>
          <a:xfrm>
            <a:off x="714021" y="298471"/>
            <a:ext cx="7719237" cy="718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" sz="3200" b="1" dirty="0">
                <a:solidFill>
                  <a:schemeClr val="tx1"/>
                </a:solidFill>
                <a:latin typeface="Calibri" panose="020F0502020204030204" pitchFamily="34" charset="0"/>
              </a:rPr>
              <a:t>Conclusion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CD43F5-7D36-2C0F-F512-E21B98F6731B}"/>
              </a:ext>
            </a:extLst>
          </p:cNvPr>
          <p:cNvSpPr/>
          <p:nvPr/>
        </p:nvSpPr>
        <p:spPr>
          <a:xfrm>
            <a:off x="1081306" y="2110085"/>
            <a:ext cx="6981398" cy="923330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/>
              </a:rPr>
              <a:t>Let’s get the ball rolling!</a:t>
            </a:r>
          </a:p>
        </p:txBody>
      </p:sp>
    </p:spTree>
    <p:extLst>
      <p:ext uri="{BB962C8B-B14F-4D97-AF65-F5344CB8AC3E}">
        <p14:creationId xmlns:p14="http://schemas.microsoft.com/office/powerpoint/2010/main" val="2799809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DABAFF-1648-AB56-AC5E-1E68FD323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4061" y="465457"/>
            <a:ext cx="3721117" cy="4212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567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8;p32">
            <a:extLst>
              <a:ext uri="{FF2B5EF4-FFF2-40B4-BE49-F238E27FC236}">
                <a16:creationId xmlns:a16="http://schemas.microsoft.com/office/drawing/2014/main" id="{1EFBE6B4-84E2-0043-FA6B-685D70E19E2C}"/>
              </a:ext>
            </a:extLst>
          </p:cNvPr>
          <p:cNvSpPr txBox="1">
            <a:spLocks/>
          </p:cNvSpPr>
          <p:nvPr/>
        </p:nvSpPr>
        <p:spPr>
          <a:xfrm>
            <a:off x="2545235" y="298471"/>
            <a:ext cx="4056808" cy="718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" sz="3200" b="1" dirty="0"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1564A2-A253-539B-B460-FD80D8837BEF}"/>
              </a:ext>
            </a:extLst>
          </p:cNvPr>
          <p:cNvSpPr txBox="1"/>
          <p:nvPr/>
        </p:nvSpPr>
        <p:spPr>
          <a:xfrm>
            <a:off x="736482" y="1311485"/>
            <a:ext cx="7671038" cy="17989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Char char="•"/>
            </a:pPr>
            <a:r>
              <a:rPr lang="en-US" sz="2000">
                <a:solidFill>
                  <a:schemeClr val="tx1"/>
                </a:solidFill>
                <a:latin typeface="Calibri"/>
              </a:rPr>
              <a:t>Only </a:t>
            </a:r>
            <a:r>
              <a:rPr lang="en-US" sz="2800" b="1">
                <a:solidFill>
                  <a:srgbClr val="C00000"/>
                </a:solidFill>
                <a:latin typeface="Calibri"/>
              </a:rPr>
              <a:t>31.7%</a:t>
            </a:r>
            <a:r>
              <a:rPr lang="en-US" sz="2000">
                <a:solidFill>
                  <a:schemeClr val="tx1"/>
                </a:solidFill>
                <a:latin typeface="Calibri"/>
              </a:rPr>
              <a:t> of PWDs* in the labor force vs. 82.4% non-disabled.</a:t>
            </a:r>
            <a:endParaRPr lang="en-US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Char char="•"/>
            </a:pPr>
            <a:r>
              <a:rPr lang="en-US" sz="2000">
                <a:solidFill>
                  <a:schemeClr val="tx1"/>
                </a:solidFill>
                <a:latin typeface="Calibri"/>
              </a:rPr>
              <a:t>High educational gap: </a:t>
            </a:r>
            <a:r>
              <a:rPr lang="en-US" sz="2800" b="1">
                <a:solidFill>
                  <a:srgbClr val="C00000"/>
                </a:solidFill>
                <a:latin typeface="Calibri"/>
              </a:rPr>
              <a:t>93.4%</a:t>
            </a:r>
            <a:r>
              <a:rPr lang="en-US" sz="2000">
                <a:solidFill>
                  <a:schemeClr val="tx1"/>
                </a:solidFill>
                <a:latin typeface="Calibri"/>
              </a:rPr>
              <a:t> of PWDs over 16 lack vocational skills.</a:t>
            </a:r>
          </a:p>
          <a:p>
            <a:pPr marL="285750" indent="-285750">
              <a:lnSpc>
                <a:spcPct val="150000"/>
              </a:lnSpc>
              <a:buChar char="•"/>
            </a:pPr>
            <a:r>
              <a:rPr lang="en-US" sz="2000">
                <a:solidFill>
                  <a:schemeClr val="tx1"/>
                </a:solidFill>
                <a:latin typeface="Calibri"/>
              </a:rPr>
              <a:t>COVID-19 impact: Significant job losses among PWDs.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2B2631-F5ED-1B6C-6BCB-DC322432225A}"/>
              </a:ext>
            </a:extLst>
          </p:cNvPr>
          <p:cNvSpPr txBox="1"/>
          <p:nvPr/>
        </p:nvSpPr>
        <p:spPr>
          <a:xfrm>
            <a:off x="1334938" y="3448408"/>
            <a:ext cx="7131887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solidFill>
                  <a:schemeClr val="tx1"/>
                </a:solidFill>
                <a:latin typeface="Calibri"/>
              </a:rPr>
              <a:t>Urgent need for improved vocational training for PWDs in Vietnam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04E67D9C-8A83-DE9B-476A-92739828DDB7}"/>
              </a:ext>
            </a:extLst>
          </p:cNvPr>
          <p:cNvSpPr/>
          <p:nvPr/>
        </p:nvSpPr>
        <p:spPr>
          <a:xfrm>
            <a:off x="765594" y="3493696"/>
            <a:ext cx="474452" cy="307315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D4AADD-370E-E917-AA52-03D1726D4508}"/>
              </a:ext>
            </a:extLst>
          </p:cNvPr>
          <p:cNvSpPr txBox="1"/>
          <p:nvPr/>
        </p:nvSpPr>
        <p:spPr>
          <a:xfrm>
            <a:off x="738824" y="4467773"/>
            <a:ext cx="2776031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tx1"/>
                </a:solidFill>
                <a:latin typeface="Calibri"/>
              </a:rPr>
              <a:t>*PWDs: People with disabilities</a:t>
            </a:r>
          </a:p>
        </p:txBody>
      </p:sp>
    </p:spTree>
    <p:extLst>
      <p:ext uri="{BB962C8B-B14F-4D97-AF65-F5344CB8AC3E}">
        <p14:creationId xmlns:p14="http://schemas.microsoft.com/office/powerpoint/2010/main" val="1362065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8;p32">
            <a:extLst>
              <a:ext uri="{FF2B5EF4-FFF2-40B4-BE49-F238E27FC236}">
                <a16:creationId xmlns:a16="http://schemas.microsoft.com/office/drawing/2014/main" id="{C2669A92-F680-532E-20C3-E4C4FB3C0C53}"/>
              </a:ext>
            </a:extLst>
          </p:cNvPr>
          <p:cNvSpPr txBox="1">
            <a:spLocks/>
          </p:cNvSpPr>
          <p:nvPr/>
        </p:nvSpPr>
        <p:spPr>
          <a:xfrm>
            <a:off x="2545235" y="1268942"/>
            <a:ext cx="4056808" cy="718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" sz="3200" b="1" dirty="0">
                <a:latin typeface="Calibri" panose="020F0502020204030204" pitchFamily="34" charset="0"/>
              </a:rPr>
              <a:t>Our GIS Study Aims to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E1F106-EF0B-F52C-C82D-12DBE34C9CFE}"/>
              </a:ext>
            </a:extLst>
          </p:cNvPr>
          <p:cNvSpPr txBox="1"/>
          <p:nvPr/>
        </p:nvSpPr>
        <p:spPr>
          <a:xfrm>
            <a:off x="1394245" y="1992701"/>
            <a:ext cx="6355510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100">
                <a:solidFill>
                  <a:srgbClr val="0F0F0F"/>
                </a:solidFill>
                <a:latin typeface="Calibri"/>
              </a:rPr>
              <a:t>Identify accessible locations for new vocational schools, considering public transportation and essential services, and factors in population density and proximity to existing educational facilities. </a:t>
            </a:r>
            <a:endParaRPr lang="en-US" sz="210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37611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Picture 263" descr="A map of the country&#10;&#10;Description automatically generated">
            <a:extLst>
              <a:ext uri="{FF2B5EF4-FFF2-40B4-BE49-F238E27FC236}">
                <a16:creationId xmlns:a16="http://schemas.microsoft.com/office/drawing/2014/main" id="{38D39D57-D864-3F66-72D0-A3FA553B49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471" y="573521"/>
            <a:ext cx="2212664" cy="3743695"/>
          </a:xfrm>
          <a:prstGeom prst="rect">
            <a:avLst/>
          </a:prstGeom>
        </p:spPr>
      </p:pic>
      <p:sp>
        <p:nvSpPr>
          <p:cNvPr id="14" name="Google Shape;108;p32">
            <a:extLst>
              <a:ext uri="{FF2B5EF4-FFF2-40B4-BE49-F238E27FC236}">
                <a16:creationId xmlns:a16="http://schemas.microsoft.com/office/drawing/2014/main" id="{1EFBE6B4-84E2-0043-FA6B-685D70E19E2C}"/>
              </a:ext>
            </a:extLst>
          </p:cNvPr>
          <p:cNvSpPr txBox="1">
            <a:spLocks/>
          </p:cNvSpPr>
          <p:nvPr/>
        </p:nvSpPr>
        <p:spPr>
          <a:xfrm>
            <a:off x="2543596" y="170718"/>
            <a:ext cx="4056808" cy="718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" sz="3200" b="1" dirty="0">
                <a:latin typeface="Calibri" panose="020F0502020204030204" pitchFamily="34" charset="0"/>
              </a:rPr>
              <a:t>Study Area</a:t>
            </a:r>
            <a:endParaRPr lang="en-US" sz="3200" dirty="0"/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EA51ABC3-231C-2F2D-928F-5F77B4E7FB1E}"/>
              </a:ext>
            </a:extLst>
          </p:cNvPr>
          <p:cNvSpPr txBox="1"/>
          <p:nvPr/>
        </p:nvSpPr>
        <p:spPr>
          <a:xfrm>
            <a:off x="1728518" y="4321833"/>
            <a:ext cx="117966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>
                <a:solidFill>
                  <a:srgbClr val="0F0F0F"/>
                </a:solidFill>
                <a:latin typeface="Calibri"/>
              </a:rPr>
              <a:t>Vietnam</a:t>
            </a:r>
            <a:endParaRPr lang="en-US" sz="2000"/>
          </a:p>
        </p:txBody>
      </p:sp>
      <p:sp>
        <p:nvSpPr>
          <p:cNvPr id="268" name="TextBox 267">
            <a:extLst>
              <a:ext uri="{FF2B5EF4-FFF2-40B4-BE49-F238E27FC236}">
                <a16:creationId xmlns:a16="http://schemas.microsoft.com/office/drawing/2014/main" id="{32E22BD0-FA99-752F-AD53-C7DB8E15E275}"/>
              </a:ext>
            </a:extLst>
          </p:cNvPr>
          <p:cNvSpPr txBox="1"/>
          <p:nvPr/>
        </p:nvSpPr>
        <p:spPr>
          <a:xfrm>
            <a:off x="5044297" y="4321832"/>
            <a:ext cx="200995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dirty="0">
                <a:solidFill>
                  <a:srgbClr val="0F0F0F"/>
                </a:solidFill>
                <a:latin typeface="Calibri"/>
              </a:rPr>
              <a:t>City of Saigon</a:t>
            </a: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DF8C74-4B24-ED45-11B2-075528948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1337" y="1258817"/>
            <a:ext cx="2475873" cy="2816638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21A82B27-7F16-5082-08B1-A73092A9F759}"/>
              </a:ext>
            </a:extLst>
          </p:cNvPr>
          <p:cNvSpPr/>
          <p:nvPr/>
        </p:nvSpPr>
        <p:spPr>
          <a:xfrm>
            <a:off x="2481943" y="3473183"/>
            <a:ext cx="284309" cy="384202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EFFD4F3-D54D-4143-FE18-34FA9622DAF8}"/>
              </a:ext>
            </a:extLst>
          </p:cNvPr>
          <p:cNvCxnSpPr>
            <a:cxnSpLocks/>
          </p:cNvCxnSpPr>
          <p:nvPr/>
        </p:nvCxnSpPr>
        <p:spPr>
          <a:xfrm flipV="1">
            <a:off x="2745410" y="3013352"/>
            <a:ext cx="2241528" cy="627347"/>
          </a:xfrm>
          <a:prstGeom prst="straightConnector1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185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8;p32">
            <a:extLst>
              <a:ext uri="{FF2B5EF4-FFF2-40B4-BE49-F238E27FC236}">
                <a16:creationId xmlns:a16="http://schemas.microsoft.com/office/drawing/2014/main" id="{1EFBE6B4-84E2-0043-FA6B-685D70E19E2C}"/>
              </a:ext>
            </a:extLst>
          </p:cNvPr>
          <p:cNvSpPr txBox="1">
            <a:spLocks/>
          </p:cNvSpPr>
          <p:nvPr/>
        </p:nvSpPr>
        <p:spPr>
          <a:xfrm>
            <a:off x="2545235" y="298471"/>
            <a:ext cx="4056808" cy="718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" sz="3200" b="1" dirty="0">
                <a:latin typeface="Calibri" panose="020F0502020204030204" pitchFamily="34" charset="0"/>
              </a:rPr>
              <a:t>Feature Class</a:t>
            </a:r>
            <a:endParaRPr lang="en-US" sz="3200" dirty="0"/>
          </a:p>
        </p:txBody>
      </p:sp>
      <p:sp>
        <p:nvSpPr>
          <p:cNvPr id="6" name="Flowchart: Decision 5">
            <a:extLst>
              <a:ext uri="{FF2B5EF4-FFF2-40B4-BE49-F238E27FC236}">
                <a16:creationId xmlns:a16="http://schemas.microsoft.com/office/drawing/2014/main" id="{81B90BA9-82BD-340A-4D86-DDC0D5C36BCC}"/>
              </a:ext>
            </a:extLst>
          </p:cNvPr>
          <p:cNvSpPr/>
          <p:nvPr/>
        </p:nvSpPr>
        <p:spPr>
          <a:xfrm>
            <a:off x="740535" y="3928056"/>
            <a:ext cx="1392528" cy="627845"/>
          </a:xfrm>
          <a:prstGeom prst="flowChartDecisi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Decision 6">
            <a:extLst>
              <a:ext uri="{FF2B5EF4-FFF2-40B4-BE49-F238E27FC236}">
                <a16:creationId xmlns:a16="http://schemas.microsoft.com/office/drawing/2014/main" id="{24497ED6-26BD-127A-AAA6-FBF0F564CF8B}"/>
              </a:ext>
            </a:extLst>
          </p:cNvPr>
          <p:cNvSpPr/>
          <p:nvPr/>
        </p:nvSpPr>
        <p:spPr>
          <a:xfrm>
            <a:off x="740535" y="3469246"/>
            <a:ext cx="1392528" cy="627845"/>
          </a:xfrm>
          <a:prstGeom prst="flowChartDecision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Decision 7">
            <a:extLst>
              <a:ext uri="{FF2B5EF4-FFF2-40B4-BE49-F238E27FC236}">
                <a16:creationId xmlns:a16="http://schemas.microsoft.com/office/drawing/2014/main" id="{9E786C4B-67CF-9435-0C72-37DB2C8A3600}"/>
              </a:ext>
            </a:extLst>
          </p:cNvPr>
          <p:cNvSpPr/>
          <p:nvPr/>
        </p:nvSpPr>
        <p:spPr>
          <a:xfrm>
            <a:off x="740534" y="3002387"/>
            <a:ext cx="1392528" cy="627845"/>
          </a:xfrm>
          <a:prstGeom prst="flowChartDecision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Decision 8">
            <a:extLst>
              <a:ext uri="{FF2B5EF4-FFF2-40B4-BE49-F238E27FC236}">
                <a16:creationId xmlns:a16="http://schemas.microsoft.com/office/drawing/2014/main" id="{EC312FDA-37C3-0B62-3F0F-3FDD6078972B}"/>
              </a:ext>
            </a:extLst>
          </p:cNvPr>
          <p:cNvSpPr/>
          <p:nvPr/>
        </p:nvSpPr>
        <p:spPr>
          <a:xfrm>
            <a:off x="740534" y="2531502"/>
            <a:ext cx="1392528" cy="627845"/>
          </a:xfrm>
          <a:prstGeom prst="flowChartDecision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Decision 9">
            <a:extLst>
              <a:ext uri="{FF2B5EF4-FFF2-40B4-BE49-F238E27FC236}">
                <a16:creationId xmlns:a16="http://schemas.microsoft.com/office/drawing/2014/main" id="{AC129531-ACC2-2037-E5B9-97C93FA4C256}"/>
              </a:ext>
            </a:extLst>
          </p:cNvPr>
          <p:cNvSpPr/>
          <p:nvPr/>
        </p:nvSpPr>
        <p:spPr>
          <a:xfrm>
            <a:off x="740535" y="2064644"/>
            <a:ext cx="1392528" cy="627845"/>
          </a:xfrm>
          <a:prstGeom prst="flowChartDecision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Decision 10">
            <a:extLst>
              <a:ext uri="{FF2B5EF4-FFF2-40B4-BE49-F238E27FC236}">
                <a16:creationId xmlns:a16="http://schemas.microsoft.com/office/drawing/2014/main" id="{18A0E682-BE4B-AA49-4FCE-45411855E8CF}"/>
              </a:ext>
            </a:extLst>
          </p:cNvPr>
          <p:cNvSpPr/>
          <p:nvPr/>
        </p:nvSpPr>
        <p:spPr>
          <a:xfrm>
            <a:off x="740534" y="1625957"/>
            <a:ext cx="1392528" cy="627845"/>
          </a:xfrm>
          <a:prstGeom prst="flowChartDecision">
            <a:avLst/>
          </a:prstGeom>
          <a:solidFill>
            <a:srgbClr val="F2580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Decision 11">
            <a:extLst>
              <a:ext uri="{FF2B5EF4-FFF2-40B4-BE49-F238E27FC236}">
                <a16:creationId xmlns:a16="http://schemas.microsoft.com/office/drawing/2014/main" id="{0F96B39E-FFCB-BAF1-757A-86E80F389166}"/>
              </a:ext>
            </a:extLst>
          </p:cNvPr>
          <p:cNvSpPr/>
          <p:nvPr/>
        </p:nvSpPr>
        <p:spPr>
          <a:xfrm>
            <a:off x="740534" y="1167147"/>
            <a:ext cx="1392528" cy="627845"/>
          </a:xfrm>
          <a:prstGeom prst="flowChartDecision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BF9F768-6703-089E-1687-B663BD6F0877}"/>
              </a:ext>
            </a:extLst>
          </p:cNvPr>
          <p:cNvCxnSpPr/>
          <p:nvPr/>
        </p:nvCxnSpPr>
        <p:spPr>
          <a:xfrm flipV="1">
            <a:off x="1136293" y="4247610"/>
            <a:ext cx="1687131" cy="3219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ubtitle 2">
            <a:extLst>
              <a:ext uri="{FF2B5EF4-FFF2-40B4-BE49-F238E27FC236}">
                <a16:creationId xmlns:a16="http://schemas.microsoft.com/office/drawing/2014/main" id="{D5E3BE53-7A78-C65B-05EC-37C5412A273D}"/>
              </a:ext>
            </a:extLst>
          </p:cNvPr>
          <p:cNvSpPr txBox="1">
            <a:spLocks/>
          </p:cNvSpPr>
          <p:nvPr/>
        </p:nvSpPr>
        <p:spPr>
          <a:xfrm>
            <a:off x="2883305" y="4011822"/>
            <a:ext cx="3064251" cy="4637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>
                <a:solidFill>
                  <a:schemeClr val="tx1"/>
                </a:solidFill>
                <a:latin typeface="Calibri"/>
              </a:rPr>
              <a:t>Vietnam Boundary </a:t>
            </a:r>
            <a:r>
              <a:rPr lang="en-US" sz="1600">
                <a:solidFill>
                  <a:schemeClr val="tx1"/>
                </a:solidFill>
                <a:latin typeface="Calibri"/>
              </a:rPr>
              <a:t>(Polygon)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13957FB-7823-813C-8A8C-898DB788E4B5}"/>
              </a:ext>
            </a:extLst>
          </p:cNvPr>
          <p:cNvCxnSpPr>
            <a:cxnSpLocks/>
          </p:cNvCxnSpPr>
          <p:nvPr/>
        </p:nvCxnSpPr>
        <p:spPr>
          <a:xfrm flipV="1">
            <a:off x="1132268" y="3788800"/>
            <a:ext cx="1687131" cy="3219"/>
          </a:xfrm>
          <a:prstGeom prst="straightConnector1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25A7F09-4394-64D9-F5D7-052428CC1155}"/>
              </a:ext>
            </a:extLst>
          </p:cNvPr>
          <p:cNvCxnSpPr>
            <a:cxnSpLocks/>
          </p:cNvCxnSpPr>
          <p:nvPr/>
        </p:nvCxnSpPr>
        <p:spPr>
          <a:xfrm flipV="1">
            <a:off x="1132268" y="3321941"/>
            <a:ext cx="1687131" cy="3219"/>
          </a:xfrm>
          <a:prstGeom prst="straightConnector1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FE467A2-2297-2CC8-C496-71513600BFA2}"/>
              </a:ext>
            </a:extLst>
          </p:cNvPr>
          <p:cNvCxnSpPr>
            <a:cxnSpLocks/>
          </p:cNvCxnSpPr>
          <p:nvPr/>
        </p:nvCxnSpPr>
        <p:spPr>
          <a:xfrm flipV="1">
            <a:off x="1132268" y="2851057"/>
            <a:ext cx="1687131" cy="3219"/>
          </a:xfrm>
          <a:prstGeom prst="straightConnector1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C9CE68F-6167-C27D-2C7D-821EE3781813}"/>
              </a:ext>
            </a:extLst>
          </p:cNvPr>
          <p:cNvCxnSpPr>
            <a:cxnSpLocks/>
          </p:cNvCxnSpPr>
          <p:nvPr/>
        </p:nvCxnSpPr>
        <p:spPr>
          <a:xfrm flipV="1">
            <a:off x="1132267" y="2384197"/>
            <a:ext cx="1687131" cy="3219"/>
          </a:xfrm>
          <a:prstGeom prst="straightConnector1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EE6AE86-5736-BA8B-9274-17B25B6EDA3E}"/>
              </a:ext>
            </a:extLst>
          </p:cNvPr>
          <p:cNvCxnSpPr>
            <a:cxnSpLocks/>
          </p:cNvCxnSpPr>
          <p:nvPr/>
        </p:nvCxnSpPr>
        <p:spPr>
          <a:xfrm flipV="1">
            <a:off x="1136292" y="1945510"/>
            <a:ext cx="1687131" cy="3219"/>
          </a:xfrm>
          <a:prstGeom prst="straightConnector1">
            <a:avLst/>
          </a:prstGeom>
          <a:ln>
            <a:solidFill>
              <a:srgbClr val="F2580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82F1E24-9F30-54C5-3FF2-269389202546}"/>
              </a:ext>
            </a:extLst>
          </p:cNvPr>
          <p:cNvCxnSpPr>
            <a:cxnSpLocks/>
          </p:cNvCxnSpPr>
          <p:nvPr/>
        </p:nvCxnSpPr>
        <p:spPr>
          <a:xfrm flipV="1">
            <a:off x="1132268" y="1490727"/>
            <a:ext cx="1687131" cy="3219"/>
          </a:xfrm>
          <a:prstGeom prst="straightConnector1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Subtitle 2">
            <a:extLst>
              <a:ext uri="{FF2B5EF4-FFF2-40B4-BE49-F238E27FC236}">
                <a16:creationId xmlns:a16="http://schemas.microsoft.com/office/drawing/2014/main" id="{DAC87FFC-7B32-EFBF-1AA8-E82F2BEAF9C4}"/>
              </a:ext>
            </a:extLst>
          </p:cNvPr>
          <p:cNvSpPr txBox="1">
            <a:spLocks/>
          </p:cNvSpPr>
          <p:nvPr/>
        </p:nvSpPr>
        <p:spPr>
          <a:xfrm>
            <a:off x="2861739" y="3556582"/>
            <a:ext cx="3205114" cy="4677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>
                <a:solidFill>
                  <a:schemeClr val="tx1"/>
                </a:solidFill>
                <a:latin typeface="Calibri"/>
                <a:cs typeface="Calibri"/>
              </a:rPr>
              <a:t>Disability Population </a:t>
            </a:r>
            <a:r>
              <a:rPr lang="en-US" sz="1600">
                <a:solidFill>
                  <a:schemeClr val="tx1"/>
                </a:solidFill>
                <a:latin typeface="Calibri"/>
                <a:cs typeface="Calibri"/>
              </a:rPr>
              <a:t>(Polygon)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C49A3998-6ECD-D705-1A9C-F1BCA06CC3E5}"/>
              </a:ext>
            </a:extLst>
          </p:cNvPr>
          <p:cNvSpPr txBox="1">
            <a:spLocks/>
          </p:cNvSpPr>
          <p:nvPr/>
        </p:nvSpPr>
        <p:spPr>
          <a:xfrm>
            <a:off x="2915502" y="2140361"/>
            <a:ext cx="3237311" cy="4677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>
                <a:solidFill>
                  <a:schemeClr val="tx1"/>
                </a:solidFill>
                <a:latin typeface="Calibri"/>
              </a:rPr>
              <a:t>Vocational Schools </a:t>
            </a:r>
            <a:r>
              <a:rPr lang="en-US" sz="1600">
                <a:solidFill>
                  <a:schemeClr val="tx1"/>
                </a:solidFill>
                <a:latin typeface="Calibri"/>
              </a:rPr>
              <a:t>(Points)</a:t>
            </a:r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8684575D-F089-856F-B85B-E2E46F728DDB}"/>
              </a:ext>
            </a:extLst>
          </p:cNvPr>
          <p:cNvSpPr txBox="1">
            <a:spLocks/>
          </p:cNvSpPr>
          <p:nvPr/>
        </p:nvSpPr>
        <p:spPr>
          <a:xfrm>
            <a:off x="2883304" y="1709722"/>
            <a:ext cx="2987783" cy="4637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>
                <a:solidFill>
                  <a:schemeClr val="tx1"/>
                </a:solidFill>
                <a:latin typeface="Calibri"/>
              </a:rPr>
              <a:t>Hospital </a:t>
            </a:r>
            <a:r>
              <a:rPr lang="en-US" sz="1600">
                <a:solidFill>
                  <a:schemeClr val="tx1"/>
                </a:solidFill>
                <a:latin typeface="Calibri"/>
              </a:rPr>
              <a:t>(Points)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1C0CC391-2301-2F89-3DD6-454C77DEDBF2}"/>
              </a:ext>
            </a:extLst>
          </p:cNvPr>
          <p:cNvSpPr txBox="1">
            <a:spLocks/>
          </p:cNvSpPr>
          <p:nvPr/>
        </p:nvSpPr>
        <p:spPr>
          <a:xfrm>
            <a:off x="2883305" y="1238840"/>
            <a:ext cx="3180966" cy="4556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>
                <a:solidFill>
                  <a:schemeClr val="tx1"/>
                </a:solidFill>
                <a:latin typeface="Calibri"/>
              </a:rPr>
              <a:t>Public Transportation </a:t>
            </a:r>
            <a:r>
              <a:rPr lang="en-US" sz="1600">
                <a:solidFill>
                  <a:schemeClr val="tx1"/>
                </a:solidFill>
                <a:latin typeface="Calibri"/>
              </a:rPr>
              <a:t>(Points)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4527B9-26B9-1044-1AC0-86522E8B3896}"/>
              </a:ext>
            </a:extLst>
          </p:cNvPr>
          <p:cNvSpPr txBox="1"/>
          <p:nvPr/>
        </p:nvSpPr>
        <p:spPr>
          <a:xfrm>
            <a:off x="5715000" y="1801265"/>
            <a:ext cx="274320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latin typeface="Calibri"/>
              </a:rPr>
              <a:t>---&gt;  access to medical facilities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E6861B1-82B7-4C4B-2DEF-54CE3F23BF71}"/>
              </a:ext>
            </a:extLst>
          </p:cNvPr>
          <p:cNvSpPr txBox="1"/>
          <p:nvPr/>
        </p:nvSpPr>
        <p:spPr>
          <a:xfrm>
            <a:off x="5715000" y="2252025"/>
            <a:ext cx="274320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latin typeface="Calibri"/>
              </a:rPr>
              <a:t>---&gt;  avoid overlap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1353A60-412F-AEE8-4ABF-265539EB98F9}"/>
              </a:ext>
            </a:extLst>
          </p:cNvPr>
          <p:cNvSpPr txBox="1"/>
          <p:nvPr/>
        </p:nvSpPr>
        <p:spPr>
          <a:xfrm>
            <a:off x="5715000" y="3638705"/>
            <a:ext cx="274320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latin typeface="Calibri"/>
              </a:rPr>
              <a:t>---&gt;  spot demand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F98AA14-7154-9CFD-DB0B-70D11DF87F2B}"/>
              </a:ext>
            </a:extLst>
          </p:cNvPr>
          <p:cNvSpPr txBox="1"/>
          <p:nvPr/>
        </p:nvSpPr>
        <p:spPr>
          <a:xfrm>
            <a:off x="5715000" y="4095313"/>
            <a:ext cx="274320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latin typeface="Calibri"/>
              </a:rPr>
              <a:t>---&gt;  define the study area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11AB78A-4CA2-C2AC-DAB8-C8381ECBD95B}"/>
              </a:ext>
            </a:extLst>
          </p:cNvPr>
          <p:cNvSpPr txBox="1"/>
          <p:nvPr/>
        </p:nvSpPr>
        <p:spPr>
          <a:xfrm>
            <a:off x="5715000" y="1334404"/>
            <a:ext cx="274320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latin typeface="Calibri"/>
              </a:rPr>
              <a:t>---&gt;  ensure convenient travel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408E54-04AD-A648-3BDF-D994706F6F2C}"/>
              </a:ext>
            </a:extLst>
          </p:cNvPr>
          <p:cNvSpPr txBox="1">
            <a:spLocks/>
          </p:cNvSpPr>
          <p:nvPr/>
        </p:nvSpPr>
        <p:spPr>
          <a:xfrm>
            <a:off x="2891353" y="2619293"/>
            <a:ext cx="2907290" cy="4677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>
                <a:solidFill>
                  <a:schemeClr val="tx1"/>
                </a:solidFill>
                <a:latin typeface="Calibri"/>
              </a:rPr>
              <a:t>Spending Level </a:t>
            </a:r>
            <a:r>
              <a:rPr lang="en-US" sz="1600">
                <a:solidFill>
                  <a:schemeClr val="tx1"/>
                </a:solidFill>
                <a:latin typeface="Calibri"/>
              </a:rPr>
              <a:t>(Raster)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C7BFBE-2772-2E0C-029E-0A4E9A55C122}"/>
              </a:ext>
            </a:extLst>
          </p:cNvPr>
          <p:cNvSpPr txBox="1"/>
          <p:nvPr/>
        </p:nvSpPr>
        <p:spPr>
          <a:xfrm>
            <a:off x="5715000" y="2690712"/>
            <a:ext cx="274320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latin typeface="Calibri"/>
              </a:rPr>
              <a:t>---&gt;  ease financial strain</a:t>
            </a: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9B08A41C-90AB-BD01-4107-78E19EE99E2E}"/>
              </a:ext>
            </a:extLst>
          </p:cNvPr>
          <p:cNvSpPr txBox="1">
            <a:spLocks/>
          </p:cNvSpPr>
          <p:nvPr/>
        </p:nvSpPr>
        <p:spPr>
          <a:xfrm>
            <a:off x="2894088" y="3089342"/>
            <a:ext cx="3060227" cy="4637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>
                <a:solidFill>
                  <a:schemeClr val="tx1"/>
                </a:solidFill>
                <a:latin typeface="Calibri"/>
              </a:rPr>
              <a:t>Land Use </a:t>
            </a:r>
            <a:r>
              <a:rPr lang="en-US" sz="1600">
                <a:solidFill>
                  <a:schemeClr val="tx1"/>
                </a:solidFill>
                <a:latin typeface="Calibri"/>
              </a:rPr>
              <a:t>(Raster)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E9966233-072A-9594-CEBE-852F044BEA44}"/>
              </a:ext>
            </a:extLst>
          </p:cNvPr>
          <p:cNvSpPr txBox="1"/>
          <p:nvPr/>
        </p:nvSpPr>
        <p:spPr>
          <a:xfrm>
            <a:off x="5715000" y="3172833"/>
            <a:ext cx="2743200" cy="338554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>
                <a:latin typeface="Calibri"/>
              </a:rPr>
              <a:t>---&gt;  ensure accessibility</a:t>
            </a:r>
          </a:p>
        </p:txBody>
      </p:sp>
    </p:spTree>
    <p:extLst>
      <p:ext uri="{BB962C8B-B14F-4D97-AF65-F5344CB8AC3E}">
        <p14:creationId xmlns:p14="http://schemas.microsoft.com/office/powerpoint/2010/main" val="1640819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8;p32">
            <a:extLst>
              <a:ext uri="{FF2B5EF4-FFF2-40B4-BE49-F238E27FC236}">
                <a16:creationId xmlns:a16="http://schemas.microsoft.com/office/drawing/2014/main" id="{1EFBE6B4-84E2-0043-FA6B-685D70E19E2C}"/>
              </a:ext>
            </a:extLst>
          </p:cNvPr>
          <p:cNvSpPr txBox="1">
            <a:spLocks/>
          </p:cNvSpPr>
          <p:nvPr/>
        </p:nvSpPr>
        <p:spPr>
          <a:xfrm>
            <a:off x="2545235" y="298471"/>
            <a:ext cx="4056808" cy="718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" sz="3200" b="1" dirty="0">
                <a:latin typeface="Calibri" panose="020F0502020204030204" pitchFamily="34" charset="0"/>
              </a:rPr>
              <a:t>Spatial Analysis</a:t>
            </a:r>
            <a:endParaRPr lang="en-US" sz="3200" dirty="0"/>
          </a:p>
        </p:txBody>
      </p:sp>
      <p:sp>
        <p:nvSpPr>
          <p:cNvPr id="52" name="Google Shape;5549;p58">
            <a:extLst>
              <a:ext uri="{FF2B5EF4-FFF2-40B4-BE49-F238E27FC236}">
                <a16:creationId xmlns:a16="http://schemas.microsoft.com/office/drawing/2014/main" id="{7A3664E2-1CA4-BF3E-4303-7F7CDCC73A74}"/>
              </a:ext>
            </a:extLst>
          </p:cNvPr>
          <p:cNvSpPr txBox="1"/>
          <p:nvPr/>
        </p:nvSpPr>
        <p:spPr>
          <a:xfrm>
            <a:off x="897331" y="3673354"/>
            <a:ext cx="743100" cy="6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03</a:t>
            </a:r>
            <a:endParaRPr sz="30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5" name="Google Shape;1492;p37">
            <a:extLst>
              <a:ext uri="{FF2B5EF4-FFF2-40B4-BE49-F238E27FC236}">
                <a16:creationId xmlns:a16="http://schemas.microsoft.com/office/drawing/2014/main" id="{2618D8AD-A3A2-FE19-C912-B7DE8F85D816}"/>
              </a:ext>
            </a:extLst>
          </p:cNvPr>
          <p:cNvSpPr/>
          <p:nvPr/>
        </p:nvSpPr>
        <p:spPr>
          <a:xfrm>
            <a:off x="890833" y="1272735"/>
            <a:ext cx="2547115" cy="98326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274300" tIns="274300" rIns="274300" bIns="2743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>
                <a:solidFill>
                  <a:srgbClr val="FFFFFF"/>
                </a:solidFill>
                <a:latin typeface="Calibri"/>
                <a:ea typeface="Roboto"/>
                <a:cs typeface="Roboto"/>
                <a:sym typeface="Roboto"/>
              </a:rPr>
              <a:t>Kernel Density</a:t>
            </a:r>
            <a:endParaRPr lang="en-US" sz="2000">
              <a:latin typeface="Calibri"/>
            </a:endParaRPr>
          </a:p>
        </p:txBody>
      </p:sp>
      <p:sp>
        <p:nvSpPr>
          <p:cNvPr id="2" name="Google Shape;1492;p37">
            <a:extLst>
              <a:ext uri="{FF2B5EF4-FFF2-40B4-BE49-F238E27FC236}">
                <a16:creationId xmlns:a16="http://schemas.microsoft.com/office/drawing/2014/main" id="{0391D737-3121-4C98-2C0D-D6F723CD6C29}"/>
              </a:ext>
            </a:extLst>
          </p:cNvPr>
          <p:cNvSpPr/>
          <p:nvPr/>
        </p:nvSpPr>
        <p:spPr>
          <a:xfrm>
            <a:off x="894857" y="2407686"/>
            <a:ext cx="2543091" cy="97924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274300" tIns="274300" rIns="274300" bIns="2743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>
                <a:solidFill>
                  <a:srgbClr val="FFFFFF"/>
                </a:solidFill>
                <a:latin typeface="Calibri"/>
                <a:ea typeface="Roboto"/>
                <a:cs typeface="Roboto"/>
                <a:sym typeface="Roboto"/>
              </a:rPr>
              <a:t>Weighted Overlay</a:t>
            </a:r>
            <a:endParaRPr lang="en-US"/>
          </a:p>
        </p:txBody>
      </p:sp>
      <p:sp>
        <p:nvSpPr>
          <p:cNvPr id="3" name="Google Shape;1492;p37">
            <a:extLst>
              <a:ext uri="{FF2B5EF4-FFF2-40B4-BE49-F238E27FC236}">
                <a16:creationId xmlns:a16="http://schemas.microsoft.com/office/drawing/2014/main" id="{4169A90F-0A83-DDCB-1314-3B236B7B7717}"/>
              </a:ext>
            </a:extLst>
          </p:cNvPr>
          <p:cNvSpPr/>
          <p:nvPr/>
        </p:nvSpPr>
        <p:spPr>
          <a:xfrm>
            <a:off x="890831" y="3558735"/>
            <a:ext cx="2543091" cy="98326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274300" tIns="274300" rIns="274300" bIns="2743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>
                <a:solidFill>
                  <a:srgbClr val="FFFFFF"/>
                </a:solidFill>
                <a:latin typeface="Calibri"/>
                <a:ea typeface="Roboto"/>
                <a:cs typeface="Roboto"/>
                <a:sym typeface="Roboto"/>
              </a:rPr>
              <a:t>Location Allocation</a:t>
            </a:r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499E2DF-8E52-CC08-A0D7-952681F6D6C9}"/>
              </a:ext>
            </a:extLst>
          </p:cNvPr>
          <p:cNvSpPr/>
          <p:nvPr/>
        </p:nvSpPr>
        <p:spPr>
          <a:xfrm>
            <a:off x="3573886" y="1271788"/>
            <a:ext cx="4455285" cy="986038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  <a:latin typeface="Calibri"/>
                <a:cs typeface="Arial"/>
              </a:rPr>
              <a:t>determining the study area based on population density to identify regions with high demand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E41743E-ED3C-2859-36FC-9B6547E3A279}"/>
              </a:ext>
            </a:extLst>
          </p:cNvPr>
          <p:cNvSpPr/>
          <p:nvPr/>
        </p:nvSpPr>
        <p:spPr>
          <a:xfrm>
            <a:off x="3573886" y="2430887"/>
            <a:ext cx="4455285" cy="945792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  <a:latin typeface="Calibri"/>
                <a:cs typeface="Arial"/>
              </a:rPr>
              <a:t>assigning weights and suitability scores to various data layers to formulate a suitability map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0E3DA91-1F93-9BE0-FDB9-2FA00341E935}"/>
              </a:ext>
            </a:extLst>
          </p:cNvPr>
          <p:cNvSpPr/>
          <p:nvPr/>
        </p:nvSpPr>
        <p:spPr>
          <a:xfrm>
            <a:off x="3573885" y="3581936"/>
            <a:ext cx="4455284" cy="937743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Calibri"/>
              <a:cs typeface="Arial"/>
            </a:endParaRPr>
          </a:p>
          <a:p>
            <a:pPr algn="ctr"/>
            <a:r>
              <a:rPr lang="en-US" sz="1600">
                <a:solidFill>
                  <a:schemeClr val="tx1"/>
                </a:solidFill>
                <a:latin typeface="Calibri"/>
                <a:cs typeface="Arial"/>
              </a:rPr>
              <a:t>select 05 provisional locations for potential schools and proceed with Location Allocation to ascertain the most optimal site among these choices</a:t>
            </a:r>
            <a:br>
              <a:rPr lang="en-US" sz="1600">
                <a:latin typeface="Calibri"/>
              </a:rPr>
            </a:br>
            <a:endParaRPr lang="en-US" sz="1600">
              <a:latin typeface="Calibri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16098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8;p32">
            <a:extLst>
              <a:ext uri="{FF2B5EF4-FFF2-40B4-BE49-F238E27FC236}">
                <a16:creationId xmlns:a16="http://schemas.microsoft.com/office/drawing/2014/main" id="{1EFBE6B4-84E2-0043-FA6B-685D70E19E2C}"/>
              </a:ext>
            </a:extLst>
          </p:cNvPr>
          <p:cNvSpPr txBox="1">
            <a:spLocks/>
          </p:cNvSpPr>
          <p:nvPr/>
        </p:nvSpPr>
        <p:spPr>
          <a:xfrm>
            <a:off x="457201" y="298471"/>
            <a:ext cx="7976058" cy="718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" sz="3200" b="1" dirty="0">
                <a:latin typeface="Calibri" panose="020F0502020204030204" pitchFamily="34" charset="0"/>
              </a:rPr>
              <a:t>Spatial Analysis | </a:t>
            </a:r>
            <a:r>
              <a:rPr lang="en" sz="3200" b="1" dirty="0">
                <a:solidFill>
                  <a:srgbClr val="C00000"/>
                </a:solidFill>
                <a:latin typeface="Calibri" panose="020F0502020204030204" pitchFamily="34" charset="0"/>
              </a:rPr>
              <a:t>Population Density Analysis</a:t>
            </a:r>
            <a:endParaRPr lang="en-US" sz="3200" dirty="0">
              <a:solidFill>
                <a:srgbClr val="0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7208E9-85D8-79AC-2098-66B6EED1D2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343" y="890179"/>
            <a:ext cx="2537293" cy="4288844"/>
          </a:xfrm>
          <a:prstGeom prst="rect">
            <a:avLst/>
          </a:prstGeom>
        </p:spPr>
      </p:pic>
      <p:cxnSp>
        <p:nvCxnSpPr>
          <p:cNvPr id="4" name="Google Shape;3359;p47">
            <a:extLst>
              <a:ext uri="{FF2B5EF4-FFF2-40B4-BE49-F238E27FC236}">
                <a16:creationId xmlns:a16="http://schemas.microsoft.com/office/drawing/2014/main" id="{9A982BCC-3E2F-B5C9-CEBD-8D1BE74140EB}"/>
              </a:ext>
            </a:extLst>
          </p:cNvPr>
          <p:cNvCxnSpPr>
            <a:cxnSpLocks/>
          </p:cNvCxnSpPr>
          <p:nvPr/>
        </p:nvCxnSpPr>
        <p:spPr>
          <a:xfrm rot="10800000" flipV="1">
            <a:off x="4294910" y="1608763"/>
            <a:ext cx="2313709" cy="1250945"/>
          </a:xfrm>
          <a:prstGeom prst="bentConnector3">
            <a:avLst>
              <a:gd name="adj1" fmla="val 62276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8" name="Google Shape;3359;p47">
            <a:extLst>
              <a:ext uri="{FF2B5EF4-FFF2-40B4-BE49-F238E27FC236}">
                <a16:creationId xmlns:a16="http://schemas.microsoft.com/office/drawing/2014/main" id="{B6A2C799-A41D-8C68-7D5B-43C771383A49}"/>
              </a:ext>
            </a:extLst>
          </p:cNvPr>
          <p:cNvCxnSpPr>
            <a:cxnSpLocks/>
          </p:cNvCxnSpPr>
          <p:nvPr/>
        </p:nvCxnSpPr>
        <p:spPr>
          <a:xfrm rot="10800000">
            <a:off x="4294911" y="2978728"/>
            <a:ext cx="2632362" cy="1420091"/>
          </a:xfrm>
          <a:prstGeom prst="bentConnector3">
            <a:avLst>
              <a:gd name="adj1" fmla="val 65526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3" name="Google Shape;3347;p47">
            <a:extLst>
              <a:ext uri="{FF2B5EF4-FFF2-40B4-BE49-F238E27FC236}">
                <a16:creationId xmlns:a16="http://schemas.microsoft.com/office/drawing/2014/main" id="{DF33014E-F9AA-E6FC-F277-337D74E7D5F6}"/>
              </a:ext>
            </a:extLst>
          </p:cNvPr>
          <p:cNvSpPr txBox="1"/>
          <p:nvPr/>
        </p:nvSpPr>
        <p:spPr>
          <a:xfrm>
            <a:off x="608283" y="2333280"/>
            <a:ext cx="3578084" cy="118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>
                <a:solidFill>
                  <a:schemeClr val="tx1"/>
                </a:solidFill>
                <a:effectLst/>
                <a:latin typeface="Calibri"/>
              </a:rPr>
              <a:t>Heavily shaded regions indicates higher concentration of disabled population in urban areas. Suggest greater need for accessibility and vocational schools.</a:t>
            </a:r>
            <a:endParaRPr lang="en-US" sz="1200">
              <a:solidFill>
                <a:schemeClr val="tx1"/>
              </a:solidFill>
              <a:latin typeface="Calibri"/>
              <a:ea typeface="Roboto"/>
              <a:cs typeface="Roboto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DACBA4-B0AF-F432-BEC0-FDA18436C0B3}"/>
              </a:ext>
            </a:extLst>
          </p:cNvPr>
          <p:cNvSpPr txBox="1"/>
          <p:nvPr/>
        </p:nvSpPr>
        <p:spPr>
          <a:xfrm>
            <a:off x="5067388" y="1253450"/>
            <a:ext cx="6527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Hanoi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05C50D3-B3D8-74FC-1839-A4403B9C9F68}"/>
              </a:ext>
            </a:extLst>
          </p:cNvPr>
          <p:cNvSpPr txBox="1"/>
          <p:nvPr/>
        </p:nvSpPr>
        <p:spPr>
          <a:xfrm>
            <a:off x="5121765" y="4429453"/>
            <a:ext cx="742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Saigon</a:t>
            </a:r>
          </a:p>
        </p:txBody>
      </p:sp>
    </p:spTree>
    <p:extLst>
      <p:ext uri="{BB962C8B-B14F-4D97-AF65-F5344CB8AC3E}">
        <p14:creationId xmlns:p14="http://schemas.microsoft.com/office/powerpoint/2010/main" val="3516095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8;p32">
            <a:extLst>
              <a:ext uri="{FF2B5EF4-FFF2-40B4-BE49-F238E27FC236}">
                <a16:creationId xmlns:a16="http://schemas.microsoft.com/office/drawing/2014/main" id="{1EFBE6B4-84E2-0043-FA6B-685D70E19E2C}"/>
              </a:ext>
            </a:extLst>
          </p:cNvPr>
          <p:cNvSpPr txBox="1">
            <a:spLocks/>
          </p:cNvSpPr>
          <p:nvPr/>
        </p:nvSpPr>
        <p:spPr>
          <a:xfrm>
            <a:off x="714021" y="298471"/>
            <a:ext cx="7719237" cy="718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SemiBold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r>
              <a:rPr lang="en" sz="3200" b="1" dirty="0">
                <a:latin typeface="Calibri" panose="020F0502020204030204" pitchFamily="34" charset="0"/>
              </a:rPr>
              <a:t>Spatial Analysis | </a:t>
            </a:r>
            <a:r>
              <a:rPr lang="en" sz="3200" b="1" dirty="0">
                <a:solidFill>
                  <a:srgbClr val="C00000"/>
                </a:solidFill>
                <a:latin typeface="Calibri" panose="020F0502020204030204" pitchFamily="34" charset="0"/>
              </a:rPr>
              <a:t>Kernel Density Analysis</a:t>
            </a:r>
            <a:endParaRPr lang="en-US" sz="3200" dirty="0">
              <a:solidFill>
                <a:srgbClr val="00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BE10A6-196E-0C29-CE3C-55C386D71F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17"/>
          <a:stretch/>
        </p:blipFill>
        <p:spPr>
          <a:xfrm>
            <a:off x="3178862" y="1001974"/>
            <a:ext cx="2845602" cy="3920104"/>
          </a:xfrm>
          <a:prstGeom prst="rect">
            <a:avLst/>
          </a:prstGeom>
        </p:spPr>
      </p:pic>
      <p:sp>
        <p:nvSpPr>
          <p:cNvPr id="4" name="Google Shape;108;p32">
            <a:extLst>
              <a:ext uri="{FF2B5EF4-FFF2-40B4-BE49-F238E27FC236}">
                <a16:creationId xmlns:a16="http://schemas.microsoft.com/office/drawing/2014/main" id="{F96692EB-CE96-533C-92B7-70C1B4300449}"/>
              </a:ext>
            </a:extLst>
          </p:cNvPr>
          <p:cNvSpPr txBox="1">
            <a:spLocks/>
          </p:cNvSpPr>
          <p:nvPr/>
        </p:nvSpPr>
        <p:spPr>
          <a:xfrm>
            <a:off x="6199394" y="2078497"/>
            <a:ext cx="3034284" cy="1767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>
                <a:latin typeface="Calibri"/>
              </a:rPr>
              <a:t>   </a:t>
            </a:r>
            <a:r>
              <a:rPr lang="en-US" b="0" i="0">
                <a:effectLst/>
                <a:latin typeface="Calibri"/>
              </a:rPr>
              <a:t>Conducted Kernel Density Analysis to locate concentrations of existing vocational schools.</a:t>
            </a:r>
          </a:p>
          <a:p>
            <a:endParaRPr lang="en-US">
              <a:latin typeface="Calibri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>
                <a:latin typeface="Calibri"/>
              </a:rPr>
              <a:t>   </a:t>
            </a:r>
            <a:r>
              <a:rPr lang="en-US" b="0" i="0">
                <a:effectLst/>
                <a:latin typeface="Calibri"/>
              </a:rPr>
              <a:t>Findings reveal a significant need in the South, indicating a service gap for vocational education.</a:t>
            </a:r>
          </a:p>
          <a:p>
            <a:endParaRPr lang="en-US">
              <a:latin typeface="Calibri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>
                <a:latin typeface="Calibri"/>
              </a:rPr>
              <a:t>   </a:t>
            </a:r>
            <a:r>
              <a:rPr lang="en-US" b="0" i="0">
                <a:effectLst/>
                <a:latin typeface="Calibri"/>
              </a:rPr>
              <a:t>This analysis guides our focus to address the underserved regions effectively.</a:t>
            </a:r>
          </a:p>
        </p:txBody>
      </p:sp>
      <p:cxnSp>
        <p:nvCxnSpPr>
          <p:cNvPr id="5" name="Google Shape;3364;p47">
            <a:extLst>
              <a:ext uri="{FF2B5EF4-FFF2-40B4-BE49-F238E27FC236}">
                <a16:creationId xmlns:a16="http://schemas.microsoft.com/office/drawing/2014/main" id="{512A43B5-F227-A7D1-A667-89A963113889}"/>
              </a:ext>
            </a:extLst>
          </p:cNvPr>
          <p:cNvCxnSpPr>
            <a:cxnSpLocks/>
          </p:cNvCxnSpPr>
          <p:nvPr/>
        </p:nvCxnSpPr>
        <p:spPr>
          <a:xfrm rot="10800000" flipV="1">
            <a:off x="4662056" y="2812471"/>
            <a:ext cx="1675741" cy="1468584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AF85B27E-5454-1371-9F77-FA2AFE3DE8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052" y="1001974"/>
            <a:ext cx="2365834" cy="3920104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7D6CCC4F-ADAF-26A8-61DF-9ACD80F089C3}"/>
              </a:ext>
            </a:extLst>
          </p:cNvPr>
          <p:cNvSpPr/>
          <p:nvPr/>
        </p:nvSpPr>
        <p:spPr>
          <a:xfrm>
            <a:off x="2625436" y="2571750"/>
            <a:ext cx="471055" cy="4139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938631"/>
      </p:ext>
    </p:extLst>
  </p:cSld>
  <p:clrMapOvr>
    <a:masterClrMapping/>
  </p:clrMapOvr>
</p:sld>
</file>

<file path=ppt/theme/theme1.xml><?xml version="1.0" encoding="utf-8"?>
<a:theme xmlns:a="http://schemas.openxmlformats.org/drawingml/2006/main" name="Map of Mainland Vietnam Infographics by Slidesgo">
  <a:themeElements>
    <a:clrScheme name="Simple Light">
      <a:dk1>
        <a:srgbClr val="000000"/>
      </a:dk1>
      <a:lt1>
        <a:srgbClr val="FDFDFD"/>
      </a:lt1>
      <a:dk2>
        <a:srgbClr val="7E7E7E"/>
      </a:dk2>
      <a:lt2>
        <a:srgbClr val="D1D1D1"/>
      </a:lt2>
      <a:accent1>
        <a:srgbClr val="E42016"/>
      </a:accent1>
      <a:accent2>
        <a:srgbClr val="9EC356"/>
      </a:accent2>
      <a:accent3>
        <a:srgbClr val="137C56"/>
      </a:accent3>
      <a:accent4>
        <a:srgbClr val="3BBDB3"/>
      </a:accent4>
      <a:accent5>
        <a:srgbClr val="233D94"/>
      </a:accent5>
      <a:accent6>
        <a:srgbClr val="EBCB1B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692</Words>
  <Application>Microsoft Macintosh PowerPoint</Application>
  <PresentationFormat>On-screen Show (16:9)</PresentationFormat>
  <Paragraphs>146</Paragraphs>
  <Slides>22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Fira Sans Extra Condensed Medium</vt:lpstr>
      <vt:lpstr>Fira Sans Extra Condensed SemiBold</vt:lpstr>
      <vt:lpstr>Roboto</vt:lpstr>
      <vt:lpstr>Map of Mainland Vietnam Infographics by Slidesgo</vt:lpstr>
      <vt:lpstr>Spatial Analysis for Establishing a Vocational School for PWDs  in Vietnam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Spatial Analysis for Establishing a Vocational School for Disabilities in Vietnam </dc:title>
  <cp:lastModifiedBy>Pham, Duong</cp:lastModifiedBy>
  <cp:revision>2</cp:revision>
  <dcterms:modified xsi:type="dcterms:W3CDTF">2023-12-10T06:44:50Z</dcterms:modified>
</cp:coreProperties>
</file>